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3" r:id="rId2"/>
    <p:sldId id="333" r:id="rId3"/>
    <p:sldId id="334" r:id="rId4"/>
    <p:sldId id="335" r:id="rId5"/>
    <p:sldId id="336" r:id="rId6"/>
    <p:sldId id="337" r:id="rId7"/>
    <p:sldId id="338" r:id="rId8"/>
    <p:sldId id="279" r:id="rId9"/>
    <p:sldId id="339" r:id="rId10"/>
    <p:sldId id="340" r:id="rId11"/>
    <p:sldId id="280" r:id="rId12"/>
    <p:sldId id="282" r:id="rId13"/>
    <p:sldId id="283" r:id="rId14"/>
    <p:sldId id="284" r:id="rId15"/>
    <p:sldId id="285" r:id="rId16"/>
    <p:sldId id="286" r:id="rId17"/>
    <p:sldId id="287" r:id="rId18"/>
    <p:sldId id="341" r:id="rId19"/>
    <p:sldId id="288" r:id="rId20"/>
    <p:sldId id="289" r:id="rId21"/>
    <p:sldId id="290" r:id="rId22"/>
    <p:sldId id="291" r:id="rId23"/>
    <p:sldId id="292" r:id="rId24"/>
    <p:sldId id="346" r:id="rId25"/>
    <p:sldId id="347" r:id="rId26"/>
    <p:sldId id="387" r:id="rId27"/>
    <p:sldId id="386" r:id="rId28"/>
    <p:sldId id="348" r:id="rId29"/>
    <p:sldId id="349" r:id="rId30"/>
    <p:sldId id="350" r:id="rId31"/>
    <p:sldId id="351" r:id="rId32"/>
    <p:sldId id="352" r:id="rId33"/>
    <p:sldId id="345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  <p:sldId id="366" r:id="rId48"/>
    <p:sldId id="367" r:id="rId49"/>
    <p:sldId id="368" r:id="rId50"/>
    <p:sldId id="369" r:id="rId51"/>
    <p:sldId id="370" r:id="rId52"/>
    <p:sldId id="371" r:id="rId5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i" initials="T" lastIdx="61" clrIdx="0">
    <p:extLst>
      <p:ext uri="{19B8F6BF-5375-455C-9EA6-DF929625EA0E}">
        <p15:presenceInfo xmlns:p15="http://schemas.microsoft.com/office/powerpoint/2012/main" userId="Toi" providerId="None"/>
      </p:ext>
    </p:extLst>
  </p:cmAuthor>
  <p:cmAuthor id="2" name="COMVISSTRONG" initials="C" lastIdx="4" clrIdx="1"/>
  <p:cmAuthor id="3" name="TGS_64" initials="T" lastIdx="6" clrIdx="2"/>
  <p:cmAuthor id="4" name="Le Thi Lan" initials="LTL" lastIdx="12" clrIdx="3">
    <p:extLst>
      <p:ext uri="{19B8F6BF-5375-455C-9EA6-DF929625EA0E}">
        <p15:presenceInfo xmlns:p15="http://schemas.microsoft.com/office/powerpoint/2012/main" userId="Le Thi 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2D53"/>
    <a:srgbClr val="DE6224"/>
    <a:srgbClr val="00326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21" autoAdjust="0"/>
    <p:restoredTop sz="93537" autoAdjust="0"/>
  </p:normalViewPr>
  <p:slideViewPr>
    <p:cSldViewPr snapToGrid="0" snapToObjects="1">
      <p:cViewPr varScale="1">
        <p:scale>
          <a:sx n="59" d="100"/>
          <a:sy n="59" d="100"/>
        </p:scale>
        <p:origin x="132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55D015-37D5-4148-BE7B-DA7E4C652B74}" type="datetime1">
              <a:rPr lang="en-US" smtClean="0"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Van-Toi Nguyen: Thesis defense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87C900-E825-49A8-B3F5-29639DE40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5095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11BD4-B564-4296-9ECA-DC66587A550B}" type="datetime1">
              <a:rPr lang="en-US" smtClean="0"/>
              <a:t>8/7/2024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Van-Toi Nguyen: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52F6E9-DD9F-4A2A-B9B7-2F3615B4EB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345514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Kính</a:t>
            </a:r>
            <a:r>
              <a:rPr lang="en-US" baseline="0"/>
              <a:t> t</a:t>
            </a:r>
            <a:r>
              <a:rPr lang="en-US"/>
              <a:t>hưa</a:t>
            </a:r>
            <a:r>
              <a:rPr lang="en-US" baseline="0"/>
              <a:t> Các Thầy Cô, các quý vị. </a:t>
            </a:r>
          </a:p>
          <a:p>
            <a:endParaRPr lang="en-US" baseline="0"/>
          </a:p>
          <a:p>
            <a:r>
              <a:rPr lang="en-US" baseline="0"/>
              <a:t>Em là Nguyễn Thị Thanh Nhàn, NCS ngành Khoa học máy tính trong thời gian 2015-2019,</a:t>
            </a:r>
          </a:p>
          <a:p>
            <a:r>
              <a:rPr lang="en-US" baseline="0"/>
              <a:t>Giảng viên hướng dẫn em là:  PGS.TS Lê Thị Lan ở viện nghiên cứu quốc tế Mica và PGS.TS. Hoàng Văn Sâm ở trường Đại học Lâm nghiệp Việt Nam.</a:t>
            </a:r>
          </a:p>
          <a:p>
            <a:endParaRPr lang="en-US" baseline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/>
              <a:t>Sau đây em xin phép được trình bày nội dung Luận án  tiến sĩ với Đề tài: Nghiên cứu và phát triển các ph</a:t>
            </a:r>
            <a:r>
              <a:rPr lang="vi-VN" baseline="0"/>
              <a:t>ư</a:t>
            </a:r>
            <a:r>
              <a:rPr lang="en-US" baseline="0"/>
              <a:t>ơng pháp nhận dạng cây dựa trên nhiều ảnh bộ phận của cây, có t</a:t>
            </a:r>
            <a:r>
              <a:rPr lang="vi-VN" baseline="0"/>
              <a:t>ư</a:t>
            </a:r>
            <a:r>
              <a:rPr lang="en-US" baseline="0"/>
              <a:t>ơng tác với ng</a:t>
            </a:r>
            <a:r>
              <a:rPr lang="vi-VN" baseline="0"/>
              <a:t>ư</a:t>
            </a:r>
            <a:r>
              <a:rPr lang="en-US" baseline="0"/>
              <a:t>ời sử dụng.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A3611BD4-B564-4296-9ECA-DC66587A550B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Van-Toi Nguyen: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C52F6E9-DD9F-4A2A-B9B7-2F3615B4EB5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681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611BD4-B564-4296-9ECA-DC66587A550B}" type="datetime1">
              <a:rPr lang="en-US" smtClean="0"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Van-Toi Nguyen: Thesis defense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52F6E9-DD9F-4A2A-B9B7-2F3615B4EB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3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-351529" y="3827361"/>
            <a:ext cx="9638692" cy="0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 userDrawn="1"/>
        </p:nvCxnSpPr>
        <p:spPr>
          <a:xfrm>
            <a:off x="-351529" y="1207399"/>
            <a:ext cx="9638692" cy="0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73353" y="4752031"/>
            <a:ext cx="5822972" cy="1752600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3000">
                <a:solidFill>
                  <a:srgbClr val="00326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add author name(s)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-3872" y="1506223"/>
            <a:ext cx="9158197" cy="2022976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93160" y="1894505"/>
            <a:ext cx="8203165" cy="11430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989874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 without sub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5303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6476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530352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716" y="37147"/>
            <a:ext cx="5162549" cy="1005840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5213985" y="245550"/>
            <a:ext cx="3067050" cy="914400"/>
          </a:xfrm>
          <a:prstGeom prst="rect">
            <a:avLst/>
          </a:prstGeom>
        </p:spPr>
        <p:txBody>
          <a:bodyPr anchor="ctr" anchorCtr="0"/>
          <a:lstStyle>
            <a:lvl1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1pPr>
            <a:lvl2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2pPr>
            <a:lvl3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3pPr>
            <a:lvl4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4pPr>
            <a:lvl5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0016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40431"/>
            <a:ext cx="4038600" cy="530557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0431"/>
            <a:ext cx="4038600" cy="5305574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1" y="7514"/>
            <a:ext cx="5326379" cy="10058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0DD18CE-970A-4D66-B4E3-9ED0A5A4F693}"/>
              </a:ext>
            </a:extLst>
          </p:cNvPr>
          <p:cNvCxnSpPr/>
          <p:nvPr userDrawn="1"/>
        </p:nvCxnSpPr>
        <p:spPr>
          <a:xfrm>
            <a:off x="5783580" y="199359"/>
            <a:ext cx="0" cy="813995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6A4A4AED-0979-4BDE-B271-B79A61C7B7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3580" y="93044"/>
            <a:ext cx="2903219" cy="914400"/>
          </a:xfrm>
          <a:prstGeom prst="rect">
            <a:avLst/>
          </a:prstGeom>
        </p:spPr>
        <p:txBody>
          <a:bodyPr anchor="ctr" anchorCtr="0"/>
          <a:lstStyle>
            <a:lvl1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1pPr>
            <a:lvl2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2pPr>
            <a:lvl3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3pPr>
            <a:lvl4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4pPr>
            <a:lvl5pPr marL="0" indent="91440" algn="l">
              <a:lnSpc>
                <a:spcPct val="90000"/>
              </a:lnSpc>
              <a:spcBef>
                <a:spcPts val="0"/>
              </a:spcBef>
              <a:defRPr sz="2200">
                <a:solidFill>
                  <a:schemeClr val="accent6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9603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171253"/>
            <a:ext cx="8229600" cy="5303520"/>
          </a:xfrm>
          <a:prstGeom prst="rect">
            <a:avLst/>
          </a:prstGeo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914400" indent="-457200">
              <a:buFont typeface="+mj-lt"/>
              <a:buAutoNum type="arabicPeriod"/>
              <a:defRPr sz="2400"/>
            </a:lvl2pPr>
            <a:lvl3pPr marL="1371600" indent="-457200">
              <a:buFont typeface="+mj-lt"/>
              <a:buAutoNum type="arabicPeriod"/>
              <a:defRPr sz="2200"/>
            </a:lvl3pPr>
            <a:lvl4pPr marL="1828800" indent="-457200">
              <a:buFont typeface="+mj-lt"/>
              <a:buAutoNum type="arabicPeriod"/>
              <a:defRPr sz="2000"/>
            </a:lvl4pPr>
            <a:lvl5pPr marL="2286000" indent="-457200"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750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26228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0645" y="1520576"/>
            <a:ext cx="8235680" cy="4334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0644" y="5865409"/>
            <a:ext cx="8226155" cy="3167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5841050" y="277402"/>
            <a:ext cx="2845750" cy="11402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500" b="1" kern="1200">
                <a:solidFill>
                  <a:srgbClr val="003263"/>
                </a:solidFill>
                <a:latin typeface="Calibri"/>
                <a:ea typeface="+mj-ea"/>
                <a:cs typeface="Calibri"/>
              </a:defRPr>
            </a:lvl1pPr>
          </a:lstStyle>
          <a:p>
            <a:pPr algn="l"/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2121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209550" y="514350"/>
            <a:ext cx="8648700" cy="1085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87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 userDrawn="1"/>
        </p:nvCxnSpPr>
        <p:spPr>
          <a:xfrm>
            <a:off x="-351529" y="4752031"/>
            <a:ext cx="9638692" cy="0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-351529" y="2132069"/>
            <a:ext cx="9638692" cy="0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 userDrawn="1"/>
        </p:nvSpPr>
        <p:spPr>
          <a:xfrm>
            <a:off x="-3872" y="2430893"/>
            <a:ext cx="9158197" cy="2022976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73643" y="2870550"/>
            <a:ext cx="8203165" cy="1143000"/>
          </a:xfrm>
        </p:spPr>
        <p:txBody>
          <a:bodyPr anchor="ctr" anchorCtr="0"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77945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7514"/>
            <a:ext cx="8239124" cy="10058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49263" y="1031150"/>
            <a:ext cx="8247062" cy="1587"/>
          </a:xfrm>
          <a:prstGeom prst="line">
            <a:avLst/>
          </a:prstGeom>
          <a:ln w="12700">
            <a:solidFill>
              <a:srgbClr val="DE62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 userDrawn="1"/>
        </p:nvSpPr>
        <p:spPr>
          <a:xfrm>
            <a:off x="-14197" y="6588670"/>
            <a:ext cx="4845971" cy="269330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4831774" y="6588670"/>
            <a:ext cx="3695778" cy="269330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8414536" y="6588670"/>
            <a:ext cx="729464" cy="269330"/>
          </a:xfrm>
          <a:prstGeom prst="rect">
            <a:avLst/>
          </a:prstGeom>
          <a:solidFill>
            <a:srgbClr val="112D5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fld id="{840898D0-E79E-4E63-9FD2-D2AE79B7326A}" type="slidenum">
              <a:rPr lang="en-US" sz="1400" smtClean="0">
                <a:solidFill>
                  <a:schemeClr val="bg1"/>
                </a:solidFill>
              </a:rPr>
              <a:t>‹#›</a:t>
            </a:fld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056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50" r:id="rId3"/>
    <p:sldLayoutId id="2147483652" r:id="rId4"/>
    <p:sldLayoutId id="2147483649" r:id="rId5"/>
    <p:sldLayoutId id="2147483654" r:id="rId6"/>
    <p:sldLayoutId id="2147483657" r:id="rId7"/>
    <p:sldLayoutId id="2147483665" r:id="rId8"/>
    <p:sldLayoutId id="2147483663" r:id="rId9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3263"/>
          </a:solidFill>
          <a:latin typeface="Calibri"/>
          <a:ea typeface="+mj-ea"/>
          <a:cs typeface="Calibri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	MẠNG </a:t>
            </a:r>
            <a:r>
              <a:rPr lang="en-US" dirty="0"/>
              <a:t>NƠ RON TÍCH CHẬP</a:t>
            </a:r>
            <a:br>
              <a:rPr lang="en-US" dirty="0"/>
            </a:br>
            <a:r>
              <a:rPr lang="en-US" dirty="0"/>
              <a:t>CONVOLUTIONAL NEURAL NETWORK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7489" y="3867702"/>
            <a:ext cx="9144000" cy="539827"/>
          </a:xfrm>
        </p:spPr>
        <p:txBody>
          <a:bodyPr/>
          <a:lstStyle/>
          <a:p>
            <a:pPr algn="ctr"/>
            <a:endParaRPr lang="en-US" sz="32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2021</a:t>
            </a:r>
          </a:p>
        </p:txBody>
      </p:sp>
      <p:sp>
        <p:nvSpPr>
          <p:cNvPr id="9" name="Subtitle 3"/>
          <p:cNvSpPr txBox="1">
            <a:spLocks/>
          </p:cNvSpPr>
          <p:nvPr/>
        </p:nvSpPr>
        <p:spPr>
          <a:xfrm>
            <a:off x="410973" y="5237726"/>
            <a:ext cx="4693186" cy="1716842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000" kern="1200">
                <a:solidFill>
                  <a:srgbClr val="00326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11" name="Subtitle 3"/>
          <p:cNvSpPr txBox="1">
            <a:spLocks/>
          </p:cNvSpPr>
          <p:nvPr/>
        </p:nvSpPr>
        <p:spPr>
          <a:xfrm>
            <a:off x="4421146" y="5012297"/>
            <a:ext cx="4693186" cy="1693448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000" kern="1200">
                <a:solidFill>
                  <a:srgbClr val="00326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hlink"/>
              </a:buClr>
              <a:buSzPct val="60000"/>
            </a:pPr>
            <a:endParaRPr lang="fr-FR" sz="2400" dirty="0"/>
          </a:p>
        </p:txBody>
      </p:sp>
      <p:sp>
        <p:nvSpPr>
          <p:cNvPr id="12" name="Subtitle 3"/>
          <p:cNvSpPr txBox="1">
            <a:spLocks/>
          </p:cNvSpPr>
          <p:nvPr/>
        </p:nvSpPr>
        <p:spPr>
          <a:xfrm>
            <a:off x="475154" y="5188232"/>
            <a:ext cx="9144000" cy="333654"/>
          </a:xfrm>
          <a:prstGeom prst="rect">
            <a:avLst/>
          </a:prstGeom>
        </p:spPr>
        <p:txBody>
          <a:bodyPr/>
          <a:lstStyle>
            <a:lvl1pPr marL="0" indent="0" algn="r" defTabSz="457200" rtl="0" eaLnBrk="1" latinLnBrk="0" hangingPunct="1">
              <a:spcBef>
                <a:spcPct val="20000"/>
              </a:spcBef>
              <a:buFont typeface="Arial"/>
              <a:buNone/>
              <a:defRPr sz="3000" kern="1200">
                <a:solidFill>
                  <a:srgbClr val="00326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200" i="1" dirty="0"/>
          </a:p>
        </p:txBody>
      </p:sp>
    </p:spTree>
    <p:extLst>
      <p:ext uri="{BB962C8B-B14F-4D97-AF65-F5344CB8AC3E}">
        <p14:creationId xmlns:p14="http://schemas.microsoft.com/office/powerpoint/2010/main" val="21413603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2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cột</a:t>
            </a:r>
            <a:r>
              <a:rPr lang="en-US" dirty="0"/>
              <a:t>: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j,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ở </a:t>
            </a:r>
            <a:r>
              <a:rPr lang="en-US" dirty="0" err="1"/>
              <a:t>dạng</a:t>
            </a:r>
            <a:r>
              <a:rPr lang="en-US" dirty="0"/>
              <a:t> tensor 3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k.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tensor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x</a:t>
            </a:r>
            <a:r>
              <a:rPr lang="en-US" baseline="-25000" dirty="0" err="1"/>
              <a:t>ijk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Output Y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convolution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1 ma </a:t>
            </a:r>
            <a:r>
              <a:rPr lang="en-US" dirty="0" err="1"/>
              <a:t>trận</a:t>
            </a:r>
            <a:endParaRPr lang="en-US" dirty="0"/>
          </a:p>
          <a:p>
            <a:pPr lvl="1"/>
            <a:r>
              <a:rPr lang="en-US" dirty="0" err="1"/>
              <a:t>Có</a:t>
            </a:r>
            <a:r>
              <a:rPr lang="en-US" dirty="0"/>
              <a:t> 1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bias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endParaRPr lang="en-US" dirty="0"/>
          </a:p>
          <a:p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39" y="2948626"/>
            <a:ext cx="8018061" cy="1171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261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1. Convolutional layer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08" y="1068517"/>
            <a:ext cx="8961137" cy="503996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757363" y="6108477"/>
            <a:ext cx="5638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VnNimbusRomanNo9L"/>
              </a:rPr>
              <a:t>Thực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hiện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phép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tính</a:t>
            </a:r>
            <a:r>
              <a:rPr lang="en-US" dirty="0">
                <a:latin typeface="VnNimbusRomanNo9L"/>
              </a:rPr>
              <a:t> convolution </a:t>
            </a:r>
            <a:r>
              <a:rPr lang="en-US" dirty="0" err="1">
                <a:latin typeface="VnNimbusRomanNo9L"/>
              </a:rPr>
              <a:t>trên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ảnh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màu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67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724" y="1017604"/>
            <a:ext cx="8677275" cy="5303520"/>
          </a:xfrm>
        </p:spPr>
        <p:txBody>
          <a:bodyPr/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0 ở </a:t>
            </a:r>
            <a:r>
              <a:rPr lang="en-US" dirty="0" err="1"/>
              <a:t>viền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convolution </a:t>
            </a:r>
            <a:r>
              <a:rPr lang="en-US" dirty="0" err="1"/>
              <a:t>với</a:t>
            </a:r>
            <a:r>
              <a:rPr lang="en-US" dirty="0"/>
              <a:t> padding =1. Padding=k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k vector 0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(</a:t>
            </a:r>
            <a:r>
              <a:rPr lang="en-US" dirty="0" err="1"/>
              <a:t>trên</a:t>
            </a:r>
            <a:r>
              <a:rPr lang="en-US" dirty="0"/>
              <a:t>, </a:t>
            </a:r>
            <a:r>
              <a:rPr lang="en-US" dirty="0" err="1"/>
              <a:t>dưới</a:t>
            </a:r>
            <a:r>
              <a:rPr lang="en-US" dirty="0"/>
              <a:t>, </a:t>
            </a:r>
            <a:r>
              <a:rPr lang="en-US" dirty="0" err="1"/>
              <a:t>trái</a:t>
            </a:r>
            <a:r>
              <a:rPr lang="en-US" dirty="0"/>
              <a:t>, </a:t>
            </a:r>
            <a:r>
              <a:rPr lang="en-US" dirty="0" err="1"/>
              <a:t>phải</a:t>
            </a:r>
            <a:r>
              <a:rPr lang="en-US" dirty="0"/>
              <a:t>) </a:t>
            </a:r>
            <a:r>
              <a:rPr lang="en-US" dirty="0" err="1"/>
              <a:t>của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692" y="1598635"/>
            <a:ext cx="3639908" cy="33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57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4795472"/>
          </a:xfrm>
        </p:spPr>
        <p:txBody>
          <a:bodyPr/>
          <a:lstStyle/>
          <a:p>
            <a:r>
              <a:rPr lang="en-US"/>
              <a:t>Thực hiện tuần tự các phần tử trong ma trận X, thu được ma trận Y cùng kích thước, ta gọi stride=1.</a:t>
            </a:r>
          </a:p>
          <a:p>
            <a:endParaRPr lang="en-US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092" y="2070431"/>
            <a:ext cx="4160608" cy="38849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96557" y="5917352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nNimbusRomanNo9L"/>
              </a:rPr>
              <a:t>stride=1, padding=1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9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983643"/>
          </a:xfrm>
        </p:spPr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stride=k (k&gt;1) </a:t>
            </a:r>
            <a:r>
              <a:rPr lang="en-US" dirty="0" err="1"/>
              <a:t>thì</a:t>
            </a:r>
            <a:r>
              <a:rPr lang="en-US" dirty="0"/>
              <a:t> ta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convolution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x</a:t>
            </a:r>
            <a:r>
              <a:rPr lang="en-US" baseline="-25000" dirty="0"/>
              <a:t>1+i*k, 1+j*k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Bắt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x</a:t>
            </a:r>
            <a:r>
              <a:rPr lang="en-US" baseline="-25000" dirty="0"/>
              <a:t>1,1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nhảy</a:t>
            </a:r>
            <a:r>
              <a:rPr lang="en-US" dirty="0"/>
              <a:t> k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dọc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ngang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41" y="2023672"/>
            <a:ext cx="3609303" cy="356888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72639" y="2383939"/>
            <a:ext cx="222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nNimbusRomanNo9L"/>
              </a:rPr>
              <a:t>padding=1, stride=2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256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5717"/>
            <a:ext cx="8229600" cy="5303520"/>
          </a:xfrm>
        </p:spPr>
        <p:txBody>
          <a:bodyPr/>
          <a:lstStyle/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convolution </a:t>
            </a:r>
            <a:r>
              <a:rPr lang="en-US" dirty="0" err="1"/>
              <a:t>của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X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m*n </a:t>
            </a:r>
            <a:r>
              <a:rPr lang="en-US" dirty="0" err="1"/>
              <a:t>với</a:t>
            </a:r>
            <a:r>
              <a:rPr lang="en-US" dirty="0"/>
              <a:t> kernel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k*k, stride s, padding =p </a:t>
            </a:r>
            <a:r>
              <a:rPr lang="en-US" dirty="0" err="1"/>
              <a:t>ra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Y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Stride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convolution.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82568"/>
              </p:ext>
            </p:extLst>
          </p:nvPr>
        </p:nvGraphicFramePr>
        <p:xfrm>
          <a:off x="3022600" y="12954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14400" imgH="198720" progId="Equation.DSMT4">
                  <p:embed/>
                </p:oleObj>
              </mc:Choice>
              <mc:Fallback>
                <p:oleObj name="Equation" r:id="rId2" imgW="914400" imgH="198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22600" y="1295400"/>
                        <a:ext cx="914400" cy="198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689" y="2518349"/>
            <a:ext cx="3871210" cy="7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2347748"/>
          </a:xfrm>
        </p:spPr>
        <p:txBody>
          <a:bodyPr/>
          <a:lstStyle/>
          <a:p>
            <a:pPr algn="just"/>
            <a:r>
              <a:rPr lang="en-US" sz="2400" dirty="0" err="1"/>
              <a:t>Với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kernel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ta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trưng</a:t>
            </a:r>
            <a:r>
              <a:rPr lang="en-US" sz="2400" dirty="0"/>
              <a:t> </a:t>
            </a:r>
            <a:r>
              <a:rPr lang="en-US" sz="2400" dirty="0" err="1"/>
              <a:t>khác</a:t>
            </a:r>
            <a:r>
              <a:rPr lang="en-US" sz="2400" dirty="0"/>
              <a:t> </a:t>
            </a:r>
            <a:r>
              <a:rPr lang="en-US" sz="2400" dirty="0" err="1"/>
              <a:t>nhau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, </a:t>
            </a:r>
            <a:r>
              <a:rPr lang="en-US" sz="2400" dirty="0" err="1"/>
              <a:t>nên</a:t>
            </a:r>
            <a:r>
              <a:rPr lang="en-US" sz="2400" dirty="0"/>
              <a:t> </a:t>
            </a:r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convolutional layer ta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kernel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nhiều</a:t>
            </a:r>
            <a:r>
              <a:rPr lang="en-US" sz="2400" dirty="0"/>
              <a:t> </a:t>
            </a:r>
            <a:r>
              <a:rPr lang="en-US" sz="2400" dirty="0" err="1"/>
              <a:t>thuộc</a:t>
            </a:r>
            <a:r>
              <a:rPr lang="en-US" sz="2400" dirty="0"/>
              <a:t> </a:t>
            </a:r>
            <a:r>
              <a:rPr lang="en-US" sz="2400" dirty="0" err="1"/>
              <a:t>tính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. </a:t>
            </a:r>
            <a:r>
              <a:rPr lang="en-US" sz="2400" dirty="0" err="1"/>
              <a:t>Vì</a:t>
            </a:r>
            <a:r>
              <a:rPr lang="en-US" sz="2400" dirty="0"/>
              <a:t> </a:t>
            </a:r>
            <a:r>
              <a:rPr lang="en-US" sz="2400" dirty="0" err="1"/>
              <a:t>mỗi</a:t>
            </a:r>
            <a:r>
              <a:rPr lang="en-US" sz="2400" dirty="0"/>
              <a:t> kernel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output </a:t>
            </a:r>
            <a:r>
              <a:rPr lang="en-US" sz="2400" dirty="0" err="1"/>
              <a:t>là</a:t>
            </a:r>
            <a:r>
              <a:rPr lang="en-US" sz="2400" dirty="0"/>
              <a:t> 1 matrix </a:t>
            </a:r>
            <a:r>
              <a:rPr lang="en-US" sz="2400" dirty="0" err="1"/>
              <a:t>nên</a:t>
            </a:r>
            <a:r>
              <a:rPr lang="en-US" sz="2400" dirty="0"/>
              <a:t> k kernel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k output matrix.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k output matrix </a:t>
            </a:r>
            <a:r>
              <a:rPr lang="en-US" sz="2400" dirty="0" err="1"/>
              <a:t>này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1 tensor 3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có</a:t>
            </a:r>
            <a:r>
              <a:rPr lang="en-US" sz="2400" dirty="0"/>
              <a:t> </a:t>
            </a:r>
            <a:r>
              <a:rPr lang="en-US" sz="2400" dirty="0" err="1"/>
              <a:t>chiều</a:t>
            </a:r>
            <a:r>
              <a:rPr lang="en-US" sz="2400" dirty="0"/>
              <a:t> </a:t>
            </a:r>
            <a:r>
              <a:rPr lang="en-US" sz="2400" dirty="0" err="1"/>
              <a:t>sâu</a:t>
            </a:r>
            <a:r>
              <a:rPr lang="en-US" sz="2400" dirty="0"/>
              <a:t> k.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/>
              <a:t>Output </a:t>
            </a:r>
            <a:r>
              <a:rPr lang="en-US" sz="2400" dirty="0" err="1"/>
              <a:t>của</a:t>
            </a:r>
            <a:r>
              <a:rPr lang="en-US" sz="2400" dirty="0"/>
              <a:t> convolutional layer </a:t>
            </a:r>
            <a:r>
              <a:rPr lang="en-US" sz="2400" dirty="0" err="1"/>
              <a:t>đầu</a:t>
            </a:r>
            <a:r>
              <a:rPr lang="en-US" sz="2400" dirty="0"/>
              <a:t> </a:t>
            </a:r>
            <a:r>
              <a:rPr lang="en-US" sz="2400" dirty="0" err="1"/>
              <a:t>tiên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thành</a:t>
            </a:r>
            <a:r>
              <a:rPr lang="en-US" sz="2400" dirty="0"/>
              <a:t> input </a:t>
            </a:r>
            <a:r>
              <a:rPr lang="en-US" sz="2400" dirty="0" err="1"/>
              <a:t>của</a:t>
            </a:r>
            <a:r>
              <a:rPr lang="en-US" sz="2400" dirty="0"/>
              <a:t> convolutional layer </a:t>
            </a:r>
            <a:r>
              <a:rPr lang="en-US" sz="2400" dirty="0" err="1"/>
              <a:t>tiếp</a:t>
            </a:r>
            <a:r>
              <a:rPr lang="en-US" sz="2400" dirty="0"/>
              <a:t> </a:t>
            </a:r>
            <a:r>
              <a:rPr lang="en-US" sz="2400" dirty="0" err="1"/>
              <a:t>theo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633" y="3387777"/>
            <a:ext cx="5201587" cy="182511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259716" y="521289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VnNimbusRomanNo9L"/>
              </a:rPr>
              <a:t>Convolutional layer  </a:t>
            </a:r>
            <a:r>
              <a:rPr lang="en-US" dirty="0" err="1">
                <a:latin typeface="VnNimbusRomanNo9L"/>
              </a:rPr>
              <a:t>đầu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tiên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604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input </a:t>
            </a:r>
            <a:r>
              <a:rPr lang="en-US" dirty="0" err="1"/>
              <a:t>của</a:t>
            </a:r>
            <a:r>
              <a:rPr lang="en-US" dirty="0"/>
              <a:t> 1 convolutional layer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tensor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H*W*D</a:t>
            </a:r>
          </a:p>
          <a:p>
            <a:r>
              <a:rPr lang="en-US" dirty="0"/>
              <a:t>Kernel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F*F*D (kernel </a:t>
            </a:r>
            <a:r>
              <a:rPr lang="en-US" dirty="0" err="1"/>
              <a:t>luôn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depth </a:t>
            </a:r>
            <a:r>
              <a:rPr lang="en-US" dirty="0" err="1"/>
              <a:t>bằng</a:t>
            </a:r>
            <a:r>
              <a:rPr lang="en-US" dirty="0"/>
              <a:t> depth </a:t>
            </a:r>
            <a:r>
              <a:rPr lang="en-US" dirty="0" err="1"/>
              <a:t>của</a:t>
            </a:r>
            <a:r>
              <a:rPr lang="en-US" dirty="0"/>
              <a:t> input </a:t>
            </a:r>
            <a:r>
              <a:rPr lang="en-US" dirty="0" err="1"/>
              <a:t>và</a:t>
            </a:r>
            <a:r>
              <a:rPr lang="en-US" dirty="0"/>
              <a:t> F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lẻ</a:t>
            </a:r>
            <a:r>
              <a:rPr lang="en-US" dirty="0"/>
              <a:t>), stride: S, padding: P</a:t>
            </a:r>
          </a:p>
          <a:p>
            <a:r>
              <a:rPr lang="en-US" dirty="0"/>
              <a:t>Convolutional layer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K kernel</a:t>
            </a:r>
          </a:p>
          <a:p>
            <a:r>
              <a:rPr lang="en-US" dirty="0">
                <a:sym typeface="Wingdings" panose="05000000000000000000" pitchFamily="2" charset="2"/>
              </a:rPr>
              <a:t> Output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layer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tensor 3 </a:t>
            </a:r>
            <a:r>
              <a:rPr lang="en-US" dirty="0" err="1">
                <a:sym typeface="Wingdings" panose="05000000000000000000" pitchFamily="2" charset="2"/>
              </a:rPr>
              <a:t>chiều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kích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thước</a:t>
            </a:r>
            <a:r>
              <a:rPr lang="en-US" dirty="0">
                <a:sym typeface="Wingdings" panose="05000000000000000000" pitchFamily="2" charset="2"/>
              </a:rPr>
              <a:t>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822" y="4583870"/>
            <a:ext cx="5994923" cy="132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6978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layer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quát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4299" y="1013354"/>
            <a:ext cx="7815340" cy="2168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447" y="3182091"/>
            <a:ext cx="856687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/>
              <a:t>Ouput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convolutional layer </a:t>
            </a:r>
            <a:r>
              <a:rPr lang="en-US" sz="2800" dirty="0" err="1"/>
              <a:t>sẽ</a:t>
            </a:r>
            <a:r>
              <a:rPr lang="en-US" sz="2800" dirty="0"/>
              <a:t> qua </a:t>
            </a:r>
            <a:r>
              <a:rPr lang="en-US" sz="2800" dirty="0" err="1"/>
              <a:t>hàm</a:t>
            </a:r>
            <a:r>
              <a:rPr lang="en-US" sz="2800" dirty="0"/>
              <a:t> non-linear activation function </a:t>
            </a:r>
            <a:r>
              <a:rPr lang="en-US" sz="2800" dirty="0" err="1"/>
              <a:t>trước</a:t>
            </a:r>
            <a:r>
              <a:rPr lang="en-US" sz="2800" dirty="0"/>
              <a:t> </a:t>
            </a:r>
            <a:r>
              <a:rPr lang="en-US" sz="2800" dirty="0" err="1"/>
              <a:t>khi</a:t>
            </a:r>
            <a:r>
              <a:rPr lang="en-US" sz="2800" dirty="0"/>
              <a:t> </a:t>
            </a:r>
            <a:r>
              <a:rPr lang="en-US" sz="2800" dirty="0" err="1"/>
              <a:t>trở</a:t>
            </a:r>
            <a:r>
              <a:rPr lang="en-US" sz="2800" dirty="0"/>
              <a:t> </a:t>
            </a:r>
            <a:r>
              <a:rPr lang="en-US" sz="2800" dirty="0" err="1"/>
              <a:t>thành</a:t>
            </a:r>
            <a:r>
              <a:rPr lang="en-US" sz="2800" dirty="0"/>
              <a:t> input </a:t>
            </a:r>
            <a:r>
              <a:rPr lang="en-US" sz="2800" dirty="0" err="1"/>
              <a:t>của</a:t>
            </a:r>
            <a:r>
              <a:rPr lang="en-US" sz="2800" dirty="0"/>
              <a:t> convolutional layer </a:t>
            </a:r>
            <a:r>
              <a:rPr lang="en-US" sz="2800" dirty="0" err="1"/>
              <a:t>tiếp</a:t>
            </a:r>
            <a:r>
              <a:rPr lang="en-US" sz="2800" dirty="0"/>
              <a:t> </a:t>
            </a:r>
            <a:r>
              <a:rPr lang="en-US" sz="2800" dirty="0" err="1"/>
              <a:t>theo.</a:t>
            </a:r>
            <a:endParaRPr lang="en-US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parameter </a:t>
            </a:r>
            <a:r>
              <a:rPr lang="en-US" sz="2800" dirty="0" err="1"/>
              <a:t>của</a:t>
            </a:r>
            <a:r>
              <a:rPr lang="en-US" sz="2800" dirty="0"/>
              <a:t> layer: </a:t>
            </a:r>
            <a:r>
              <a:rPr lang="en-US" sz="2800" dirty="0" err="1"/>
              <a:t>mỗi</a:t>
            </a:r>
            <a:r>
              <a:rPr lang="en-US" sz="2800" dirty="0"/>
              <a:t> kernel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kích</a:t>
            </a:r>
            <a:r>
              <a:rPr lang="en-US" sz="2800" dirty="0"/>
              <a:t> </a:t>
            </a:r>
            <a:r>
              <a:rPr lang="en-US" sz="2800" dirty="0" err="1"/>
              <a:t>thước</a:t>
            </a:r>
            <a:r>
              <a:rPr lang="en-US" sz="2800" dirty="0"/>
              <a:t> F*F*D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có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hệ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bias, </a:t>
            </a:r>
            <a:r>
              <a:rPr lang="en-US" sz="2800" dirty="0" err="1"/>
              <a:t>nên</a:t>
            </a:r>
            <a:r>
              <a:rPr lang="en-US" sz="2800" dirty="0"/>
              <a:t> </a:t>
            </a:r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số</a:t>
            </a:r>
            <a:r>
              <a:rPr lang="en-US" sz="2800" dirty="0"/>
              <a:t> parameter </a:t>
            </a:r>
            <a:r>
              <a:rPr lang="en-US" sz="2800" dirty="0" err="1"/>
              <a:t>của</a:t>
            </a:r>
            <a:r>
              <a:rPr lang="en-US" sz="2800" dirty="0"/>
              <a:t> 1 kernel </a:t>
            </a:r>
            <a:r>
              <a:rPr lang="en-US" sz="2800" dirty="0" err="1"/>
              <a:t>là</a:t>
            </a:r>
            <a:r>
              <a:rPr lang="en-US" sz="2800" dirty="0"/>
              <a:t> F*F*D+1. </a:t>
            </a:r>
            <a:r>
              <a:rPr lang="en-US" sz="2800" dirty="0" err="1"/>
              <a:t>Mà</a:t>
            </a:r>
            <a:r>
              <a:rPr lang="en-US" sz="2800" dirty="0"/>
              <a:t> convolutional layer </a:t>
            </a:r>
            <a:r>
              <a:rPr lang="en-US" sz="2800" dirty="0" err="1"/>
              <a:t>áp</a:t>
            </a:r>
            <a:r>
              <a:rPr lang="en-US" sz="2800" dirty="0"/>
              <a:t> </a:t>
            </a:r>
            <a:r>
              <a:rPr lang="en-US" sz="2800" dirty="0" err="1"/>
              <a:t>dụng</a:t>
            </a:r>
            <a:r>
              <a:rPr lang="en-US" sz="2800" dirty="0"/>
              <a:t> K kernel </a:t>
            </a:r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 err="1">
                <a:sym typeface="Wingdings" panose="05000000000000000000" pitchFamily="2" charset="2"/>
              </a:rPr>
              <a:t>Tổng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số</a:t>
            </a:r>
            <a:r>
              <a:rPr lang="en-US" sz="2800" dirty="0">
                <a:sym typeface="Wingdings" panose="05000000000000000000" pitchFamily="2" charset="2"/>
              </a:rPr>
              <a:t> parameter </a:t>
            </a:r>
            <a:r>
              <a:rPr lang="en-US" sz="2800" dirty="0" err="1">
                <a:sym typeface="Wingdings" panose="05000000000000000000" pitchFamily="2" charset="2"/>
              </a:rPr>
              <a:t>trong</a:t>
            </a:r>
            <a:r>
              <a:rPr lang="en-US" sz="2800" dirty="0">
                <a:sym typeface="Wingdings" panose="05000000000000000000" pitchFamily="2" charset="2"/>
              </a:rPr>
              <a:t> layer </a:t>
            </a:r>
            <a:r>
              <a:rPr lang="en-US" sz="2800" dirty="0" err="1">
                <a:sym typeface="Wingdings" panose="05000000000000000000" pitchFamily="2" charset="2"/>
              </a:rPr>
              <a:t>này</a:t>
            </a:r>
            <a:r>
              <a:rPr lang="en-US" sz="2800" dirty="0">
                <a:sym typeface="Wingdings" panose="05000000000000000000" pitchFamily="2" charset="2"/>
              </a:rPr>
              <a:t> </a:t>
            </a:r>
            <a:r>
              <a:rPr lang="en-US" sz="2800" dirty="0" err="1">
                <a:sym typeface="Wingdings" panose="05000000000000000000" pitchFamily="2" charset="2"/>
              </a:rPr>
              <a:t>là</a:t>
            </a:r>
            <a:r>
              <a:rPr lang="en-US" sz="2800" dirty="0">
                <a:sym typeface="Wingdings" panose="05000000000000000000" pitchFamily="2" charset="2"/>
              </a:rPr>
              <a:t> K*(F*F*D+1)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48415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Pooling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Pooling layer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convolutional layer,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giữ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trọng</a:t>
            </a:r>
            <a:r>
              <a:rPr lang="en-US" dirty="0"/>
              <a:t>.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giúp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model.</a:t>
            </a:r>
          </a:p>
          <a:p>
            <a:pPr algn="just"/>
            <a:r>
              <a:rPr lang="en-US" dirty="0" err="1"/>
              <a:t>Gọi</a:t>
            </a:r>
            <a:r>
              <a:rPr lang="en-US" dirty="0"/>
              <a:t> pooling size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K*K. Input </a:t>
            </a:r>
            <a:r>
              <a:rPr lang="en-US" dirty="0" err="1"/>
              <a:t>của</a:t>
            </a:r>
            <a:r>
              <a:rPr lang="en-US" dirty="0"/>
              <a:t> pooling layer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H*W*D, ta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D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H*W.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,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vùng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K*K </a:t>
            </a:r>
            <a:r>
              <a:rPr lang="en-US" dirty="0" err="1"/>
              <a:t>trên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ta </a:t>
            </a:r>
            <a:r>
              <a:rPr lang="en-US" dirty="0" err="1"/>
              <a:t>tìm</a:t>
            </a:r>
            <a:r>
              <a:rPr lang="en-US" dirty="0"/>
              <a:t> maximum </a:t>
            </a:r>
            <a:r>
              <a:rPr lang="en-US" dirty="0" err="1"/>
              <a:t>hoặc</a:t>
            </a:r>
            <a:r>
              <a:rPr lang="en-US" dirty="0"/>
              <a:t> average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rồi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ma </a:t>
            </a:r>
            <a:r>
              <a:rPr lang="en-US" dirty="0" err="1"/>
              <a:t>trận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.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tắc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stride </a:t>
            </a:r>
            <a:r>
              <a:rPr lang="en-US" dirty="0" err="1"/>
              <a:t>và</a:t>
            </a:r>
            <a:r>
              <a:rPr lang="en-US" dirty="0"/>
              <a:t> padding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convolution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710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neural network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097" y="1697847"/>
            <a:ext cx="5895832" cy="484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459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64032"/>
            <a:ext cx="5104151" cy="5303520"/>
          </a:xfrm>
        </p:spPr>
        <p:txBody>
          <a:bodyPr/>
          <a:lstStyle/>
          <a:p>
            <a:pPr algn="just"/>
            <a:r>
              <a:rPr lang="en-US" sz="2400" dirty="0" err="1"/>
              <a:t>Nhưng</a:t>
            </a:r>
            <a:r>
              <a:rPr lang="en-US" sz="2400" dirty="0"/>
              <a:t> </a:t>
            </a:r>
            <a:r>
              <a:rPr lang="en-US" sz="2400" dirty="0" err="1"/>
              <a:t>hầu</a:t>
            </a:r>
            <a:r>
              <a:rPr lang="en-US" sz="2400" dirty="0"/>
              <a:t> </a:t>
            </a:r>
            <a:r>
              <a:rPr lang="en-US" sz="2400" dirty="0" err="1"/>
              <a:t>hết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pooling layer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dùng</a:t>
            </a:r>
            <a:r>
              <a:rPr lang="en-US" sz="2400" dirty="0"/>
              <a:t> size (2,2), stride =2, padding=0.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output width </a:t>
            </a:r>
            <a:r>
              <a:rPr lang="en-US" sz="2400" dirty="0" err="1"/>
              <a:t>và</a:t>
            </a:r>
            <a:r>
              <a:rPr lang="en-US" sz="2400" dirty="0"/>
              <a:t> height 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đi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nửa</a:t>
            </a:r>
            <a:r>
              <a:rPr lang="en-US" sz="2400" dirty="0"/>
              <a:t>, depth </a:t>
            </a:r>
            <a:r>
              <a:rPr lang="en-US" sz="2400" dirty="0" err="1"/>
              <a:t>thì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giữ</a:t>
            </a:r>
            <a:r>
              <a:rPr lang="en-US" sz="2400" dirty="0"/>
              <a:t> </a:t>
            </a:r>
            <a:r>
              <a:rPr lang="en-US" sz="2400" dirty="0" err="1"/>
              <a:t>nguyên</a:t>
            </a:r>
            <a:r>
              <a:rPr lang="en-US" sz="2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878" y="1013354"/>
            <a:ext cx="3528122" cy="220953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8574" y="3168250"/>
            <a:ext cx="34627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VnNimbusRomanNo9L"/>
              </a:rPr>
              <a:t>max pooling layer </a:t>
            </a:r>
            <a:r>
              <a:rPr lang="en-US" dirty="0" err="1">
                <a:latin typeface="VnNimbusRomanNo9L"/>
              </a:rPr>
              <a:t>với</a:t>
            </a:r>
            <a:r>
              <a:rPr lang="en-US" dirty="0">
                <a:latin typeface="VnNimbusRomanNo9L"/>
              </a:rPr>
              <a:t> size=(3,3), </a:t>
            </a:r>
          </a:p>
          <a:p>
            <a:pPr algn="ctr"/>
            <a:r>
              <a:rPr lang="en-US" dirty="0">
                <a:latin typeface="VnNimbusRomanNo9L"/>
              </a:rPr>
              <a:t>stride=1, padding=0</a:t>
            </a:r>
            <a:endParaRPr lang="en-US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21" y="3168250"/>
            <a:ext cx="4175181" cy="329522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46898" y="6278804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VnNimbusRomanNo9L"/>
              </a:rPr>
              <a:t>Sau</a:t>
            </a:r>
            <a:r>
              <a:rPr lang="en-US" dirty="0">
                <a:latin typeface="VnNimbusRomanNo9L"/>
              </a:rPr>
              <a:t> pooling layer (2*2)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4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3487001"/>
          </a:xfrm>
        </p:spPr>
        <p:txBody>
          <a:bodyPr/>
          <a:lstStyle/>
          <a:p>
            <a:r>
              <a:rPr lang="en-US" dirty="0" err="1"/>
              <a:t>Có</a:t>
            </a:r>
            <a:r>
              <a:rPr lang="en-US" dirty="0"/>
              <a:t> 2 </a:t>
            </a:r>
            <a:r>
              <a:rPr lang="en-US" dirty="0" err="1"/>
              <a:t>loại</a:t>
            </a:r>
            <a:r>
              <a:rPr lang="en-US" dirty="0"/>
              <a:t> pooling layer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: max pooling </a:t>
            </a:r>
            <a:r>
              <a:rPr lang="en-US" dirty="0" err="1"/>
              <a:t>và</a:t>
            </a:r>
            <a:r>
              <a:rPr lang="en-US" dirty="0"/>
              <a:t> average pooling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400" dirty="0" err="1"/>
              <a:t>Trong</a:t>
            </a:r>
            <a:r>
              <a:rPr lang="en-US" sz="2400" dirty="0"/>
              <a:t> </a:t>
            </a:r>
            <a:r>
              <a:rPr lang="en-US" sz="2400" dirty="0" err="1"/>
              <a:t>một</a:t>
            </a:r>
            <a:r>
              <a:rPr lang="en-US" sz="2400" dirty="0"/>
              <a:t> </a:t>
            </a:r>
            <a:r>
              <a:rPr lang="en-US" sz="2400" dirty="0" err="1"/>
              <a:t>số</a:t>
            </a:r>
            <a:r>
              <a:rPr lang="en-US" sz="2400" dirty="0"/>
              <a:t> model </a:t>
            </a:r>
            <a:r>
              <a:rPr lang="en-US" sz="2400" dirty="0" err="1"/>
              <a:t>người</a:t>
            </a:r>
            <a:r>
              <a:rPr lang="en-US" sz="2400" dirty="0"/>
              <a:t> ta </a:t>
            </a:r>
            <a:r>
              <a:rPr lang="en-US" sz="2400" dirty="0" err="1"/>
              <a:t>dùng</a:t>
            </a:r>
            <a:r>
              <a:rPr lang="en-US" sz="2400" dirty="0"/>
              <a:t> convolutional layer </a:t>
            </a:r>
            <a:r>
              <a:rPr lang="en-US" sz="2400" dirty="0" err="1"/>
              <a:t>với</a:t>
            </a:r>
            <a:r>
              <a:rPr lang="en-US" sz="2400" dirty="0"/>
              <a:t> stride&gt;1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giảm</a:t>
            </a:r>
            <a:r>
              <a:rPr lang="en-US" sz="2400" dirty="0"/>
              <a:t> </a:t>
            </a: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 </a:t>
            </a:r>
            <a:r>
              <a:rPr lang="en-US" sz="2400" dirty="0" err="1"/>
              <a:t>dữ</a:t>
            </a:r>
            <a:r>
              <a:rPr lang="en-US" sz="2400" dirty="0"/>
              <a:t> </a:t>
            </a:r>
            <a:r>
              <a:rPr lang="en-US" sz="2400" dirty="0" err="1"/>
              <a:t>liệu</a:t>
            </a:r>
            <a:r>
              <a:rPr lang="en-US" sz="2400" dirty="0"/>
              <a:t> </a:t>
            </a:r>
            <a:r>
              <a:rPr lang="en-US" sz="2400" dirty="0" err="1"/>
              <a:t>thay</a:t>
            </a:r>
            <a:r>
              <a:rPr lang="en-US" sz="2400" dirty="0"/>
              <a:t> </a:t>
            </a:r>
            <a:r>
              <a:rPr lang="en-US" sz="2400" dirty="0" err="1"/>
              <a:t>cho</a:t>
            </a:r>
            <a:r>
              <a:rPr lang="en-US" sz="2400" dirty="0"/>
              <a:t> pooling layer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32" y="1747715"/>
            <a:ext cx="5403268" cy="39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21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Fully connected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khi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truyền</a:t>
            </a:r>
            <a:r>
              <a:rPr lang="en-US" sz="2400" dirty="0"/>
              <a:t> qua </a:t>
            </a:r>
            <a:r>
              <a:rPr lang="en-US" sz="2400" dirty="0" err="1"/>
              <a:t>nhiều</a:t>
            </a:r>
            <a:r>
              <a:rPr lang="en-US" sz="2400" dirty="0"/>
              <a:t> convolutional </a:t>
            </a:r>
            <a:r>
              <a:rPr lang="en-US" sz="2400" dirty="0" err="1"/>
              <a:t>và</a:t>
            </a:r>
            <a:r>
              <a:rPr lang="en-US" sz="2400" dirty="0"/>
              <a:t> pooling layer </a:t>
            </a:r>
            <a:r>
              <a:rPr lang="en-US" sz="2400" dirty="0" err="1"/>
              <a:t>thì</a:t>
            </a:r>
            <a:r>
              <a:rPr lang="en-US" sz="2400" dirty="0"/>
              <a:t> model </a:t>
            </a:r>
            <a:r>
              <a:rPr lang="en-US" sz="2400" dirty="0" err="1"/>
              <a:t>đã</a:t>
            </a:r>
            <a:r>
              <a:rPr lang="en-US" sz="2400" dirty="0"/>
              <a:t> </a:t>
            </a:r>
            <a:r>
              <a:rPr lang="en-US" sz="2400" dirty="0" err="1"/>
              <a:t>học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tương</a:t>
            </a:r>
            <a:r>
              <a:rPr lang="en-US" sz="2400" dirty="0"/>
              <a:t> </a:t>
            </a:r>
            <a:r>
              <a:rPr lang="en-US" sz="2400" dirty="0" err="1"/>
              <a:t>đối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(</a:t>
            </a:r>
            <a:r>
              <a:rPr lang="en-US" sz="2400" dirty="0" err="1"/>
              <a:t>ví</a:t>
            </a:r>
            <a:r>
              <a:rPr lang="en-US" sz="2400" dirty="0"/>
              <a:t> </a:t>
            </a:r>
            <a:r>
              <a:rPr lang="en-US" sz="2400" dirty="0" err="1"/>
              <a:t>dụ</a:t>
            </a:r>
            <a:r>
              <a:rPr lang="en-US" sz="2400" dirty="0"/>
              <a:t> </a:t>
            </a:r>
            <a:r>
              <a:rPr lang="en-US" sz="2400" dirty="0" err="1"/>
              <a:t>mắt</a:t>
            </a:r>
            <a:r>
              <a:rPr lang="en-US" sz="2400" dirty="0"/>
              <a:t>, </a:t>
            </a:r>
            <a:r>
              <a:rPr lang="en-US" sz="2400" dirty="0" err="1"/>
              <a:t>mũi</a:t>
            </a:r>
            <a:r>
              <a:rPr lang="en-US" sz="2400" dirty="0"/>
              <a:t>, </a:t>
            </a:r>
            <a:r>
              <a:rPr lang="en-US" sz="2400" dirty="0" err="1"/>
              <a:t>khung</a:t>
            </a:r>
            <a:r>
              <a:rPr lang="en-US" sz="2400" dirty="0"/>
              <a:t> </a:t>
            </a:r>
            <a:r>
              <a:rPr lang="en-US" sz="2400" dirty="0" err="1"/>
              <a:t>mặt</a:t>
            </a:r>
            <a:r>
              <a:rPr lang="en-US" sz="2400" dirty="0"/>
              <a:t>,..) </a:t>
            </a:r>
            <a:r>
              <a:rPr lang="en-US" sz="2400" dirty="0" err="1"/>
              <a:t>thì</a:t>
            </a:r>
            <a:r>
              <a:rPr lang="en-US" sz="2400" dirty="0"/>
              <a:t> tensor </a:t>
            </a:r>
            <a:r>
              <a:rPr lang="en-US" sz="2400" dirty="0" err="1"/>
              <a:t>của</a:t>
            </a:r>
            <a:r>
              <a:rPr lang="en-US" sz="2400" dirty="0"/>
              <a:t> output </a:t>
            </a:r>
            <a:r>
              <a:rPr lang="en-US" sz="2400" dirty="0" err="1"/>
              <a:t>của</a:t>
            </a:r>
            <a:r>
              <a:rPr lang="en-US" sz="2400" dirty="0"/>
              <a:t> layer </a:t>
            </a:r>
            <a:r>
              <a:rPr lang="en-US" sz="2400" dirty="0" err="1"/>
              <a:t>cuối</a:t>
            </a:r>
            <a:r>
              <a:rPr lang="en-US" sz="2400" dirty="0"/>
              <a:t> </a:t>
            </a:r>
            <a:r>
              <a:rPr lang="en-US" sz="2400" dirty="0" err="1"/>
              <a:t>cùng</a:t>
            </a:r>
            <a:r>
              <a:rPr lang="en-US" sz="2400" dirty="0"/>
              <a:t>, </a:t>
            </a: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 H*W*D, </a:t>
            </a:r>
            <a:r>
              <a:rPr lang="en-US" sz="2400" dirty="0" err="1"/>
              <a:t>sẽ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</a:t>
            </a:r>
            <a:r>
              <a:rPr lang="en-US" sz="2400" dirty="0" err="1"/>
              <a:t>chuyển</a:t>
            </a:r>
            <a:r>
              <a:rPr lang="en-US" sz="2400" dirty="0"/>
              <a:t> </a:t>
            </a:r>
            <a:r>
              <a:rPr lang="en-US" sz="2400" dirty="0" err="1"/>
              <a:t>về</a:t>
            </a:r>
            <a:r>
              <a:rPr lang="en-US" sz="2400" dirty="0"/>
              <a:t> 1 vector </a:t>
            </a:r>
            <a:r>
              <a:rPr lang="en-US" sz="2400" dirty="0" err="1"/>
              <a:t>kích</a:t>
            </a:r>
            <a:r>
              <a:rPr lang="en-US" sz="2400" dirty="0"/>
              <a:t> </a:t>
            </a:r>
            <a:r>
              <a:rPr lang="en-US" sz="2400" dirty="0" err="1"/>
              <a:t>thước</a:t>
            </a:r>
            <a:r>
              <a:rPr lang="en-US" sz="2400" dirty="0"/>
              <a:t> (H*W*D,1)</a:t>
            </a:r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endParaRPr lang="en-US" sz="2400" dirty="0"/>
          </a:p>
          <a:p>
            <a:pPr algn="just"/>
            <a:r>
              <a:rPr lang="en-US" sz="2400" dirty="0" err="1"/>
              <a:t>Sau</a:t>
            </a:r>
            <a:r>
              <a:rPr lang="en-US" sz="2400" dirty="0"/>
              <a:t> </a:t>
            </a:r>
            <a:r>
              <a:rPr lang="en-US" sz="2400" dirty="0" err="1"/>
              <a:t>đó</a:t>
            </a:r>
            <a:r>
              <a:rPr lang="en-US" sz="2400" dirty="0"/>
              <a:t> ta </a:t>
            </a:r>
            <a:r>
              <a:rPr lang="en-US" sz="2400" dirty="0" err="1"/>
              <a:t>dùng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fully connected layer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hợp</a:t>
            </a:r>
            <a:r>
              <a:rPr lang="en-US" sz="2400" dirty="0"/>
              <a:t> </a:t>
            </a:r>
            <a:r>
              <a:rPr lang="en-US" sz="2400" dirty="0" err="1"/>
              <a:t>các</a:t>
            </a:r>
            <a:r>
              <a:rPr lang="en-US" sz="2400" dirty="0"/>
              <a:t> </a:t>
            </a:r>
            <a:r>
              <a:rPr lang="en-US" sz="2400" dirty="0" err="1"/>
              <a:t>đặc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của</a:t>
            </a:r>
            <a:r>
              <a:rPr lang="en-US" sz="2400" dirty="0"/>
              <a:t> </a:t>
            </a:r>
            <a:r>
              <a:rPr lang="en-US" sz="2400" dirty="0" err="1"/>
              <a:t>ảnh</a:t>
            </a:r>
            <a:r>
              <a:rPr lang="en-US" sz="2400" dirty="0"/>
              <a:t> </a:t>
            </a:r>
            <a:r>
              <a:rPr lang="en-US" sz="2400" dirty="0" err="1"/>
              <a:t>để</a:t>
            </a:r>
            <a:r>
              <a:rPr lang="en-US" sz="2400" dirty="0"/>
              <a:t> </a:t>
            </a:r>
            <a:r>
              <a:rPr lang="en-US" sz="2400" dirty="0" err="1"/>
              <a:t>ra</a:t>
            </a:r>
            <a:r>
              <a:rPr lang="en-US" sz="2400" dirty="0"/>
              <a:t> </a:t>
            </a:r>
            <a:r>
              <a:rPr lang="en-US" sz="2400" dirty="0" err="1"/>
              <a:t>được</a:t>
            </a:r>
            <a:r>
              <a:rPr lang="en-US" sz="2400" dirty="0"/>
              <a:t> output </a:t>
            </a:r>
            <a:r>
              <a:rPr lang="en-US" sz="2400" dirty="0" err="1"/>
              <a:t>của</a:t>
            </a:r>
            <a:r>
              <a:rPr lang="en-US" sz="2400" dirty="0"/>
              <a:t> model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851" y="3093188"/>
            <a:ext cx="5363802" cy="256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83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chập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9950"/>
            <a:ext cx="8229600" cy="52408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4.1 LeNet-5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LeCun</a:t>
            </a:r>
            <a:r>
              <a:rPr lang="en-US" dirty="0"/>
              <a:t> et al.,1998]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7" y="2333984"/>
            <a:ext cx="9047287" cy="273834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57201" y="5252229"/>
            <a:ext cx="82391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ArialMT"/>
              </a:rPr>
              <a:t>Conv</a:t>
            </a:r>
            <a:r>
              <a:rPr lang="en-US" sz="2400" dirty="0">
                <a:latin typeface="ArialMT"/>
              </a:rPr>
              <a:t> filters were 5x5, applied at stride 1</a:t>
            </a:r>
          </a:p>
          <a:p>
            <a:r>
              <a:rPr lang="en-US" sz="2400" dirty="0">
                <a:latin typeface="ArialMT"/>
              </a:rPr>
              <a:t>Subsampling (Pooling) layers were 2x2 applied at stride 2</a:t>
            </a:r>
          </a:p>
          <a:p>
            <a:r>
              <a:rPr lang="en-US" sz="2400" dirty="0">
                <a:latin typeface="ArialMT"/>
              </a:rPr>
              <a:t>i.e. architecture is [CONV-POOL-CONV-POOL-FC-FC]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656751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4.2 </a:t>
            </a:r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8967" y="1701762"/>
            <a:ext cx="7835033" cy="28975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63" y="1165369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Arial-BoldMT"/>
              </a:rPr>
              <a:t>Architecture: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CONV1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MAX POOL1</a:t>
            </a:r>
          </a:p>
          <a:p>
            <a:r>
              <a:rPr lang="en-US" dirty="0">
                <a:solidFill>
                  <a:srgbClr val="6AA94F"/>
                </a:solidFill>
                <a:latin typeface="ArialMT"/>
              </a:rPr>
              <a:t>NORM1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CONV2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MAX POOL2</a:t>
            </a:r>
          </a:p>
          <a:p>
            <a:r>
              <a:rPr lang="en-US" dirty="0">
                <a:solidFill>
                  <a:srgbClr val="6AA94F"/>
                </a:solidFill>
                <a:latin typeface="ArialMT"/>
              </a:rPr>
              <a:t>NORM2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CONV3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CONV4</a:t>
            </a:r>
          </a:p>
          <a:p>
            <a:r>
              <a:rPr lang="en-US" dirty="0">
                <a:solidFill>
                  <a:srgbClr val="FF0000"/>
                </a:solidFill>
                <a:latin typeface="ArialMT"/>
              </a:rPr>
              <a:t>CONV5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Max POOL3</a:t>
            </a:r>
          </a:p>
          <a:p>
            <a:r>
              <a:rPr lang="en-US" dirty="0">
                <a:solidFill>
                  <a:srgbClr val="E79238"/>
                </a:solidFill>
                <a:latin typeface="ArialMT"/>
              </a:rPr>
              <a:t>FC6</a:t>
            </a:r>
          </a:p>
          <a:p>
            <a:r>
              <a:rPr lang="en-US" dirty="0">
                <a:solidFill>
                  <a:srgbClr val="E79238"/>
                </a:solidFill>
                <a:latin typeface="ArialMT"/>
              </a:rPr>
              <a:t>FC7</a:t>
            </a:r>
          </a:p>
          <a:p>
            <a:r>
              <a:rPr lang="en-US" dirty="0">
                <a:solidFill>
                  <a:srgbClr val="E79238"/>
                </a:solidFill>
                <a:latin typeface="ArialMT"/>
              </a:rPr>
              <a:t>FC8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2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388" y="2093579"/>
            <a:ext cx="8388739" cy="5303520"/>
          </a:xfrm>
        </p:spPr>
        <p:txBody>
          <a:bodyPr/>
          <a:lstStyle/>
          <a:p>
            <a:r>
              <a:rPr lang="en-US" dirty="0"/>
              <a:t>Input: 227x227x3 images</a:t>
            </a:r>
          </a:p>
          <a:p>
            <a:r>
              <a:rPr lang="en-US" b="1" dirty="0"/>
              <a:t>First layer </a:t>
            </a:r>
            <a:r>
              <a:rPr lang="en-US" dirty="0"/>
              <a:t>(CONV1): 96 11x11 filters applied at stride 4</a:t>
            </a:r>
          </a:p>
          <a:p>
            <a:r>
              <a:rPr lang="en-US" dirty="0"/>
              <a:t>=&gt; Q: what is the output volume size? Hint: (227-11)/4+1 = 55=&gt;  Output volume </a:t>
            </a:r>
            <a:r>
              <a:rPr lang="en-US" b="1" dirty="0"/>
              <a:t>[55x55x96]</a:t>
            </a:r>
          </a:p>
          <a:p>
            <a:r>
              <a:rPr lang="en-US" dirty="0"/>
              <a:t>Parameters: (11*11*3)*96 = </a:t>
            </a:r>
            <a:r>
              <a:rPr lang="en-US" b="1" dirty="0"/>
              <a:t>35K</a:t>
            </a:r>
          </a:p>
          <a:p>
            <a:r>
              <a:rPr lang="en-US" b="1" dirty="0"/>
              <a:t>Second layer </a:t>
            </a:r>
            <a:r>
              <a:rPr lang="en-US" dirty="0"/>
              <a:t>(POOL1): 3x3 filters applied at stride 2</a:t>
            </a:r>
          </a:p>
          <a:p>
            <a:r>
              <a:rPr lang="en-US" dirty="0"/>
              <a:t>Q: what is the output volume size? Hint: (55-3)/2+1 = 27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Output volume: 27x27x96</a:t>
            </a:r>
          </a:p>
          <a:p>
            <a:r>
              <a:rPr lang="en-US" dirty="0"/>
              <a:t>….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924" y="155275"/>
            <a:ext cx="574357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512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101" y="1131672"/>
            <a:ext cx="88749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Full (simplified)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AlexNet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 architecture:                 memory                                     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params</a:t>
            </a:r>
            <a:endParaRPr lang="en-US" sz="1400" dirty="0">
              <a:solidFill>
                <a:srgbClr val="000000"/>
              </a:solidFill>
              <a:latin typeface="ArialMT"/>
            </a:endParaRPr>
          </a:p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[227x227x3] INPUT                                            </a:t>
            </a:r>
          </a:p>
          <a:p>
            <a:r>
              <a:rPr lang="en-US" sz="1400" dirty="0" err="1">
                <a:solidFill>
                  <a:srgbClr val="FF0000"/>
                </a:solidFill>
                <a:latin typeface="ArialMT"/>
              </a:rPr>
              <a:t>CONV1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96 11x11 filters s= 4, p= 0              </a:t>
            </a:r>
          </a:p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MAX POOL1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3x3 filters at stride 2    </a:t>
            </a:r>
          </a:p>
          <a:p>
            <a:r>
              <a:rPr lang="en-US" sz="1400" dirty="0" err="1">
                <a:solidFill>
                  <a:srgbClr val="FF0000"/>
                </a:solidFill>
                <a:latin typeface="ArialMT"/>
              </a:rPr>
              <a:t>CONV2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256 5x5 filters s=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1,p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=2       </a:t>
            </a:r>
          </a:p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MAX POOL2: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3x3 filters stride 2       </a:t>
            </a:r>
          </a:p>
          <a:p>
            <a:r>
              <a:rPr lang="en-US" sz="1400" dirty="0" err="1">
                <a:solidFill>
                  <a:srgbClr val="FF0000"/>
                </a:solidFill>
                <a:latin typeface="ArialMT"/>
              </a:rPr>
              <a:t>CONV3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384 3x3 filters s=1, p= 1    </a:t>
            </a:r>
          </a:p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MAX 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POOL3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3x3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 filters at stride 2</a:t>
            </a:r>
          </a:p>
          <a:p>
            <a:r>
              <a:rPr lang="en-US" sz="1400" dirty="0" err="1">
                <a:solidFill>
                  <a:srgbClr val="FF0000"/>
                </a:solidFill>
                <a:latin typeface="ArialMT"/>
              </a:rPr>
              <a:t>CONV5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256 3x3 filters s=1, p=1     </a:t>
            </a:r>
          </a:p>
          <a:p>
            <a:r>
              <a:rPr lang="en-US" sz="1400" dirty="0">
                <a:solidFill>
                  <a:srgbClr val="0000FF"/>
                </a:solidFill>
                <a:latin typeface="ArialMT"/>
              </a:rPr>
              <a:t>MAX </a:t>
            </a:r>
            <a:r>
              <a:rPr lang="en-US" sz="1400" dirty="0" err="1">
                <a:solidFill>
                  <a:srgbClr val="0000FF"/>
                </a:solidFill>
                <a:latin typeface="ArialMT"/>
              </a:rPr>
              <a:t>POOL4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3x3 filters at stride 2    </a:t>
            </a:r>
          </a:p>
          <a:p>
            <a:r>
              <a:rPr lang="en-US" sz="1400" dirty="0" err="1">
                <a:solidFill>
                  <a:srgbClr val="E79238"/>
                </a:solidFill>
                <a:latin typeface="ArialMT"/>
              </a:rPr>
              <a:t>FC6</a:t>
            </a:r>
            <a:r>
              <a:rPr lang="en-US" sz="1400" dirty="0">
                <a:solidFill>
                  <a:srgbClr val="E79238"/>
                </a:solidFill>
                <a:latin typeface="ArialMT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4096 neurons                                     </a:t>
            </a:r>
          </a:p>
          <a:p>
            <a:r>
              <a:rPr lang="en-US" sz="1400" dirty="0" err="1">
                <a:solidFill>
                  <a:srgbClr val="E79238"/>
                </a:solidFill>
                <a:latin typeface="ArialMT"/>
              </a:rPr>
              <a:t>FC7</a:t>
            </a:r>
            <a:r>
              <a:rPr lang="en-US" sz="1400" dirty="0">
                <a:solidFill>
                  <a:srgbClr val="E79238"/>
                </a:solidFill>
                <a:latin typeface="ArialMT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4096 neurons                                     </a:t>
            </a:r>
          </a:p>
          <a:p>
            <a:r>
              <a:rPr lang="en-US" sz="1400" dirty="0" err="1">
                <a:solidFill>
                  <a:srgbClr val="E79238"/>
                </a:solidFill>
                <a:latin typeface="ArialMT"/>
              </a:rPr>
              <a:t>FC8</a:t>
            </a:r>
            <a:r>
              <a:rPr lang="en-US" sz="1400" dirty="0">
                <a:solidFill>
                  <a:srgbClr val="E79238"/>
                </a:solidFill>
                <a:latin typeface="ArialMT"/>
              </a:rPr>
              <a:t>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1000 neurons (class scores)    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Total memory = 931K*4byte= 3MB</a:t>
            </a:r>
          </a:p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Total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params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=58M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34470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8101" y="1131672"/>
            <a:ext cx="887498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Full (simplified)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AlexNet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 architecture:                 memory                                     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params</a:t>
            </a:r>
            <a:endParaRPr lang="en-US" sz="1400" dirty="0">
              <a:solidFill>
                <a:srgbClr val="000000"/>
              </a:solidFill>
              <a:latin typeface="ArialMT"/>
            </a:endParaRPr>
          </a:p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[227x227x3] INPUT                                             227x227x3=154K           0</a:t>
            </a:r>
          </a:p>
          <a:p>
            <a:r>
              <a:rPr lang="en-US" sz="1400" dirty="0">
                <a:latin typeface="ArialMT"/>
              </a:rPr>
              <a:t>[55x55x96]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CONV1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96 11x11 filters s= 4, p= 0    55x55x96=290K           96x11x11x 3= 34848          </a:t>
            </a:r>
          </a:p>
          <a:p>
            <a:r>
              <a:rPr lang="en-US" sz="1400" dirty="0">
                <a:latin typeface="ArialMT"/>
              </a:rPr>
              <a:t>[27x27x96]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MAX POOL1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3x3 filters at stride 2     27x27x96=69K             0</a:t>
            </a:r>
          </a:p>
          <a:p>
            <a:r>
              <a:rPr lang="en-US" sz="1400" dirty="0">
                <a:latin typeface="ArialMT"/>
              </a:rPr>
              <a:t>[27x27x256]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CONV2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256 5x5 filters s=1,p=2       27x27x256=186K          256x5x5x96= 614400</a:t>
            </a:r>
          </a:p>
          <a:p>
            <a:r>
              <a:rPr lang="en-US" sz="1400" dirty="0">
                <a:latin typeface="ArialMT"/>
              </a:rPr>
              <a:t>[13x13x256]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MAX POOL2: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3x3 filters stride 2       13x13x256= 43K           0</a:t>
            </a:r>
          </a:p>
          <a:p>
            <a:r>
              <a:rPr lang="en-US" sz="1400" dirty="0">
                <a:latin typeface="ArialMT"/>
              </a:rPr>
              <a:t>[13x13x384]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CONV3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384 3x3 filters s=1, p= 1    13x13x384=64K            384x3x3x256=884736</a:t>
            </a:r>
          </a:p>
          <a:p>
            <a:r>
              <a:rPr lang="en-US" sz="1400" dirty="0">
                <a:latin typeface="ArialMT"/>
              </a:rPr>
              <a:t>[13x13x384]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CONV4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384 3x3 filters s= 1,p=1      13x13x384=64K           384x3x3x384=1327104</a:t>
            </a:r>
          </a:p>
          <a:p>
            <a:r>
              <a:rPr lang="en-US" sz="1400" dirty="0">
                <a:latin typeface="ArialMT"/>
              </a:rPr>
              <a:t>[13x13x256]</a:t>
            </a:r>
            <a:r>
              <a:rPr lang="en-US" sz="1400" dirty="0">
                <a:solidFill>
                  <a:srgbClr val="FF0000"/>
                </a:solidFill>
                <a:latin typeface="ArialMT"/>
              </a:rPr>
              <a:t>CONV5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256 3x3 filters s=1, p=1      13x13x256= 43K           256x3x3x384= 884736</a:t>
            </a:r>
          </a:p>
          <a:p>
            <a:r>
              <a:rPr lang="en-US" sz="1400" dirty="0">
                <a:latin typeface="ArialMT"/>
              </a:rPr>
              <a:t>[6x6x256]</a:t>
            </a:r>
            <a:r>
              <a:rPr lang="en-US" sz="1400" dirty="0">
                <a:solidFill>
                  <a:srgbClr val="0000FF"/>
                </a:solidFill>
                <a:latin typeface="ArialMT"/>
              </a:rPr>
              <a:t>MAX POOL3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: 3x3 filters at stride 2      6x6x256= 9K                  0</a:t>
            </a:r>
          </a:p>
          <a:p>
            <a:r>
              <a:rPr lang="en-US" sz="1400" dirty="0">
                <a:latin typeface="ArialMT"/>
              </a:rPr>
              <a:t>[4096]</a:t>
            </a:r>
            <a:r>
              <a:rPr lang="en-US" sz="1400" dirty="0">
                <a:solidFill>
                  <a:srgbClr val="E79238"/>
                </a:solidFill>
                <a:latin typeface="ArialMT"/>
              </a:rPr>
              <a:t>FC6: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4096 neurons                                     4096                              4096x6x6x256=37748736</a:t>
            </a:r>
          </a:p>
          <a:p>
            <a:r>
              <a:rPr lang="en-US" sz="1400" dirty="0">
                <a:latin typeface="ArialMT"/>
              </a:rPr>
              <a:t>[4096]</a:t>
            </a:r>
            <a:r>
              <a:rPr lang="en-US" sz="1400" dirty="0">
                <a:solidFill>
                  <a:srgbClr val="E79238"/>
                </a:solidFill>
                <a:latin typeface="ArialMT"/>
              </a:rPr>
              <a:t>FC7: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4096 neurons                                      4096                              4096x4096=16777216</a:t>
            </a:r>
          </a:p>
          <a:p>
            <a:r>
              <a:rPr lang="en-US" sz="1400" dirty="0">
                <a:latin typeface="ArialMT"/>
              </a:rPr>
              <a:t>[1000]</a:t>
            </a:r>
            <a:r>
              <a:rPr lang="en-US" sz="1400" dirty="0">
                <a:solidFill>
                  <a:srgbClr val="E79238"/>
                </a:solidFill>
                <a:latin typeface="ArialMT"/>
              </a:rPr>
              <a:t>FC8: 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1000 neurons (class scores)                1000                             1000x4096=4096000</a:t>
            </a:r>
          </a:p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Total memory = 931K*4byte= 3MB</a:t>
            </a:r>
          </a:p>
          <a:p>
            <a:r>
              <a:rPr lang="en-US" sz="1400" dirty="0">
                <a:solidFill>
                  <a:srgbClr val="000000"/>
                </a:solidFill>
                <a:latin typeface="ArialMT"/>
              </a:rPr>
              <a:t>Total 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params</a:t>
            </a:r>
            <a:r>
              <a:rPr lang="en-US" sz="1400" dirty="0">
                <a:solidFill>
                  <a:srgbClr val="000000"/>
                </a:solidFill>
                <a:latin typeface="ArialMT"/>
              </a:rPr>
              <a:t>=</a:t>
            </a:r>
            <a:r>
              <a:rPr lang="en-US" sz="1400" dirty="0" err="1">
                <a:solidFill>
                  <a:srgbClr val="000000"/>
                </a:solidFill>
                <a:latin typeface="ArialMT"/>
              </a:rPr>
              <a:t>62M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3892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6763" y="1152763"/>
            <a:ext cx="4436517" cy="16407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63" y="176328"/>
            <a:ext cx="4572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MT"/>
              </a:rPr>
              <a:t>Full (simplified) </a:t>
            </a:r>
            <a:r>
              <a:rPr lang="en-US" dirty="0" err="1">
                <a:solidFill>
                  <a:srgbClr val="000000"/>
                </a:solidFill>
                <a:latin typeface="ArialMT"/>
              </a:rPr>
              <a:t>AlexNet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 architecture: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[227x227x3] INPUT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[55x55x96]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CONV1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96 11x11 filters at stride 4, pad 0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[27x27x96] 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MAX POOL1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3x3 filters at stride 2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[27x27x96] </a:t>
            </a:r>
            <a:r>
              <a:rPr lang="en-US" dirty="0">
                <a:solidFill>
                  <a:srgbClr val="38761D"/>
                </a:solidFill>
                <a:latin typeface="ArialMT"/>
              </a:rPr>
              <a:t>NORM1: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Normalization layer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[27x27x256]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CONV2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256 5x5 filters at stride 1, pad 2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[13x13x256] 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MAX POOL2: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3x3 filters at stride 2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[13x13x256] </a:t>
            </a:r>
            <a:r>
              <a:rPr lang="en-US" dirty="0">
                <a:solidFill>
                  <a:srgbClr val="38761D"/>
                </a:solidFill>
                <a:latin typeface="ArialMT"/>
              </a:rPr>
              <a:t>NORM2: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Normalization layer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CONV3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384 3x3 filters at stride 1, pad 1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[13x13x384]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CONV4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384 3x3 filters at stride 1, pad 1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[13x13x256] </a:t>
            </a:r>
            <a:r>
              <a:rPr lang="en-US" dirty="0">
                <a:solidFill>
                  <a:srgbClr val="FF0000"/>
                </a:solidFill>
                <a:latin typeface="ArialMT"/>
              </a:rPr>
              <a:t>CONV5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256 3x3 filters at stride 1, pad 1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[6x6x256] </a:t>
            </a:r>
            <a:r>
              <a:rPr lang="en-US" dirty="0">
                <a:solidFill>
                  <a:srgbClr val="0000FF"/>
                </a:solidFill>
                <a:latin typeface="ArialMT"/>
              </a:rPr>
              <a:t>MAX POOL3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: 3x3 filters at stride 2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[4096] </a:t>
            </a:r>
            <a:r>
              <a:rPr lang="en-US" dirty="0">
                <a:solidFill>
                  <a:srgbClr val="E79238"/>
                </a:solidFill>
                <a:latin typeface="ArialMT"/>
              </a:rPr>
              <a:t>FC6: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4096 neurons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[4096] </a:t>
            </a:r>
            <a:r>
              <a:rPr lang="en-US" dirty="0">
                <a:solidFill>
                  <a:srgbClr val="E79238"/>
                </a:solidFill>
                <a:latin typeface="ArialMT"/>
              </a:rPr>
              <a:t>FC7: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4096 neurons</a:t>
            </a:r>
          </a:p>
          <a:p>
            <a:r>
              <a:rPr lang="en-US" dirty="0">
                <a:solidFill>
                  <a:srgbClr val="000000"/>
                </a:solidFill>
                <a:latin typeface="ArialMT"/>
              </a:rPr>
              <a:t>[1000] </a:t>
            </a:r>
            <a:r>
              <a:rPr lang="en-US" dirty="0">
                <a:solidFill>
                  <a:srgbClr val="E79238"/>
                </a:solidFill>
                <a:latin typeface="ArialMT"/>
              </a:rPr>
              <a:t>FC8: </a:t>
            </a:r>
            <a:r>
              <a:rPr lang="en-US" dirty="0">
                <a:solidFill>
                  <a:srgbClr val="000000"/>
                </a:solidFill>
                <a:latin typeface="ArialMT"/>
              </a:rPr>
              <a:t>1000 neurons (class scores)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4358" y="32392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ArialMT"/>
              </a:rPr>
              <a:t>Historical note: Trained on GTX 580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GPU with only 3 GB of memory.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Network spread across 2 GPUs, half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the neurons (feature maps) on each</a:t>
            </a:r>
          </a:p>
          <a:p>
            <a:r>
              <a:rPr lang="en-US" dirty="0">
                <a:solidFill>
                  <a:srgbClr val="0000FF"/>
                </a:solidFill>
                <a:latin typeface="ArialMT"/>
              </a:rPr>
              <a:t>GPU.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872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372" y="1146412"/>
            <a:ext cx="8640782" cy="4410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93928" y="5703021"/>
            <a:ext cx="6871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ImageNet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14 </a:t>
            </a:r>
            <a:r>
              <a:rPr lang="en-US" dirty="0" err="1"/>
              <a:t>triệu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1000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725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Mỗi</a:t>
            </a:r>
            <a:r>
              <a:rPr lang="en-US" dirty="0"/>
              <a:t> hidden layer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fully connected layer</a:t>
            </a:r>
          </a:p>
          <a:p>
            <a:r>
              <a:rPr lang="en-US" dirty="0" err="1"/>
              <a:t>Mỗi</a:t>
            </a:r>
            <a:r>
              <a:rPr lang="en-US" dirty="0"/>
              <a:t> node </a:t>
            </a:r>
            <a:r>
              <a:rPr lang="en-US" dirty="0" err="1"/>
              <a:t>trong</a:t>
            </a:r>
            <a:r>
              <a:rPr lang="en-US" dirty="0"/>
              <a:t> hidden layer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node </a:t>
            </a:r>
            <a:r>
              <a:rPr lang="en-US" dirty="0" err="1"/>
              <a:t>trong</a:t>
            </a:r>
            <a:r>
              <a:rPr lang="en-US" dirty="0"/>
              <a:t> layer </a:t>
            </a:r>
            <a:r>
              <a:rPr lang="en-US" dirty="0" err="1"/>
              <a:t>trước</a:t>
            </a:r>
            <a:r>
              <a:rPr lang="en-US" dirty="0"/>
              <a:t>.</a:t>
            </a:r>
          </a:p>
          <a:p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fully connected </a:t>
            </a:r>
            <a:r>
              <a:rPr lang="en-US"/>
              <a:t>neural network (FCN)</a:t>
            </a:r>
          </a:p>
        </p:txBody>
      </p:sp>
    </p:spTree>
    <p:extLst>
      <p:ext uri="{BB962C8B-B14F-4D97-AF65-F5344CB8AC3E}">
        <p14:creationId xmlns:p14="http://schemas.microsoft.com/office/powerpoint/2010/main" val="11723865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ZF Net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421" y="1163588"/>
            <a:ext cx="8918831" cy="440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3710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777656"/>
            <a:ext cx="8229600" cy="40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719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830" y="1555846"/>
            <a:ext cx="8519970" cy="436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348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4 VGG Net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24" y="1105010"/>
            <a:ext cx="8993875" cy="466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10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3631" y="1136885"/>
            <a:ext cx="9177631" cy="484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98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18" y="1296537"/>
            <a:ext cx="8844036" cy="470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998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</a:t>
            </a:r>
            <a:r>
              <a:rPr lang="en-US" dirty="0" err="1"/>
              <a:t>GoogLeNet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643" y="1282890"/>
            <a:ext cx="9052240" cy="463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533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27" y="1310185"/>
            <a:ext cx="8990177" cy="46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77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186" y="1828801"/>
            <a:ext cx="8989154" cy="365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784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404" y="1719618"/>
            <a:ext cx="8944717" cy="387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377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/>
              <a:t>Vấn</a:t>
            </a:r>
            <a:r>
              <a:rPr lang="en-US" b="1" dirty="0"/>
              <a:t> </a:t>
            </a:r>
            <a:r>
              <a:rPr lang="en-US" b="1" dirty="0" err="1"/>
              <a:t>đề</a:t>
            </a:r>
            <a:r>
              <a:rPr lang="en-US" b="1" dirty="0"/>
              <a:t> </a:t>
            </a:r>
            <a:r>
              <a:rPr lang="en-US" b="1" dirty="0" err="1"/>
              <a:t>của</a:t>
            </a:r>
            <a:r>
              <a:rPr lang="en-US" b="1" dirty="0"/>
              <a:t> fully connected neural network </a:t>
            </a:r>
            <a:r>
              <a:rPr lang="en-US" b="1" dirty="0" err="1"/>
              <a:t>với</a:t>
            </a:r>
            <a:r>
              <a:rPr lang="en-US" b="1" dirty="0"/>
              <a:t> </a:t>
            </a:r>
            <a:r>
              <a:rPr lang="en-US" b="1" dirty="0" err="1"/>
              <a:t>xử</a:t>
            </a:r>
            <a:r>
              <a:rPr lang="en-US" b="1" dirty="0"/>
              <a:t> </a:t>
            </a: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ảnh</a:t>
            </a:r>
            <a:endParaRPr lang="en-US" b="1" dirty="0"/>
          </a:p>
          <a:p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64*64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1 tensor 64*64*3</a:t>
            </a:r>
          </a:p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hết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input layer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pixel (64*64*3=12288). Input layer </a:t>
            </a:r>
            <a:r>
              <a:rPr lang="en-US" dirty="0" err="1"/>
              <a:t>có</a:t>
            </a:r>
            <a:r>
              <a:rPr lang="en-US" dirty="0"/>
              <a:t> 12288 nodes.</a:t>
            </a:r>
          </a:p>
        </p:txBody>
      </p:sp>
    </p:spTree>
    <p:extLst>
      <p:ext uri="{BB962C8B-B14F-4D97-AF65-F5344CB8AC3E}">
        <p14:creationId xmlns:p14="http://schemas.microsoft.com/office/powerpoint/2010/main" val="20739666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799" y="1883391"/>
            <a:ext cx="8815928" cy="361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933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2026" y="1924334"/>
            <a:ext cx="9186026" cy="380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375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110" y="1978925"/>
            <a:ext cx="8661305" cy="3491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981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4.6 </a:t>
            </a:r>
            <a:r>
              <a:rPr lang="en-US" dirty="0" err="1"/>
              <a:t>ResNet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1" y="1314772"/>
            <a:ext cx="8239123" cy="499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5102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13" y="1596788"/>
            <a:ext cx="9002583" cy="4462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4714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51" y="1378424"/>
            <a:ext cx="8903085" cy="452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3894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1050" y="1013354"/>
            <a:ext cx="8009500" cy="531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673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21" y="1439244"/>
            <a:ext cx="8938558" cy="404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74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62106"/>
            <a:ext cx="8229600" cy="369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75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113" y="1637731"/>
            <a:ext cx="8727397" cy="411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30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9815" y="1201681"/>
            <a:ext cx="5004369" cy="521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1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97822"/>
            <a:ext cx="8229600" cy="382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812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421" y="1686331"/>
            <a:ext cx="8608327" cy="407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167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4.7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NiN</a:t>
            </a:r>
            <a:r>
              <a:rPr lang="en-US" dirty="0"/>
              <a:t> (Network in Network)</a:t>
            </a:r>
          </a:p>
          <a:p>
            <a:r>
              <a:rPr lang="en-US" dirty="0"/>
              <a:t>Wide </a:t>
            </a:r>
            <a:r>
              <a:rPr lang="en-US" dirty="0" err="1"/>
              <a:t>ResNet</a:t>
            </a:r>
            <a:endParaRPr lang="en-US" dirty="0"/>
          </a:p>
          <a:p>
            <a:r>
              <a:rPr lang="en-US" dirty="0" err="1"/>
              <a:t>ResNeXT</a:t>
            </a:r>
            <a:endParaRPr lang="en-US" dirty="0"/>
          </a:p>
          <a:p>
            <a:r>
              <a:rPr lang="en-US" dirty="0"/>
              <a:t>Stochastic Depth</a:t>
            </a:r>
          </a:p>
          <a:p>
            <a:r>
              <a:rPr lang="en-US" dirty="0" err="1"/>
              <a:t>DenseNet</a:t>
            </a:r>
            <a:endParaRPr lang="en-US" dirty="0"/>
          </a:p>
          <a:p>
            <a:r>
              <a:rPr lang="en-US" dirty="0" err="1"/>
              <a:t>FractalNet</a:t>
            </a:r>
            <a:endParaRPr lang="en-US" dirty="0"/>
          </a:p>
          <a:p>
            <a:r>
              <a:rPr lang="en-US" dirty="0" err="1"/>
              <a:t>SqueezeNet</a:t>
            </a:r>
            <a:endParaRPr lang="en-US" dirty="0"/>
          </a:p>
          <a:p>
            <a:r>
              <a:rPr lang="en-US" dirty="0"/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324416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node </a:t>
            </a:r>
            <a:r>
              <a:rPr lang="en-US" dirty="0" err="1"/>
              <a:t>trong</a:t>
            </a:r>
            <a:r>
              <a:rPr lang="en-US" dirty="0"/>
              <a:t> hidden layer 1 </a:t>
            </a:r>
            <a:r>
              <a:rPr lang="en-US" dirty="0" err="1"/>
              <a:t>là</a:t>
            </a:r>
            <a:r>
              <a:rPr lang="en-US" dirty="0"/>
              <a:t> 1000.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weight W </a:t>
            </a:r>
            <a:r>
              <a:rPr lang="en-US" dirty="0" err="1"/>
              <a:t>giữa</a:t>
            </a:r>
            <a:r>
              <a:rPr lang="en-US" dirty="0"/>
              <a:t> input layer </a:t>
            </a:r>
            <a:r>
              <a:rPr lang="en-US" dirty="0" err="1"/>
              <a:t>và</a:t>
            </a:r>
            <a:r>
              <a:rPr lang="en-US" dirty="0"/>
              <a:t> hidden layer 1 </a:t>
            </a:r>
            <a:r>
              <a:rPr lang="en-US" dirty="0" err="1"/>
              <a:t>là</a:t>
            </a:r>
            <a:r>
              <a:rPr lang="en-US" dirty="0"/>
              <a:t> 12288*1000=12288000,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bias </a:t>
            </a:r>
            <a:r>
              <a:rPr lang="en-US" dirty="0" err="1"/>
              <a:t>là</a:t>
            </a:r>
            <a:r>
              <a:rPr lang="en-US" dirty="0"/>
              <a:t> 1000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tổng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parameter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12289000.</a:t>
            </a:r>
          </a:p>
          <a:p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model </a:t>
            </a:r>
            <a:r>
              <a:rPr lang="en-US" dirty="0" err="1">
                <a:sym typeface="Wingdings" panose="05000000000000000000" pitchFamily="2" charset="2"/>
              </a:rPr>
              <a:t>còn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nhiều</a:t>
            </a:r>
            <a:r>
              <a:rPr lang="en-US" dirty="0">
                <a:sym typeface="Wingdings" panose="05000000000000000000" pitchFamily="2" charset="2"/>
              </a:rPr>
              <a:t> layer </a:t>
            </a:r>
            <a:r>
              <a:rPr lang="en-US" dirty="0" err="1">
                <a:sym typeface="Wingdings" panose="05000000000000000000" pitchFamily="2" charset="2"/>
              </a:rPr>
              <a:t>nữa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 err="1">
                <a:sym typeface="Wingdings" panose="05000000000000000000" pitchFamily="2" charset="2"/>
              </a:rPr>
              <a:t>Nếu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kích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thước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ảnh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tăng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ví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</a:t>
            </a:r>
            <a:r>
              <a:rPr lang="en-US" dirty="0">
                <a:sym typeface="Wingdings" panose="05000000000000000000" pitchFamily="2" charset="2"/>
              </a:rPr>
              <a:t> 512*512 </a:t>
            </a:r>
            <a:r>
              <a:rPr lang="en-US" dirty="0" err="1">
                <a:sym typeface="Wingdings" panose="05000000000000000000" pitchFamily="2" charset="2"/>
              </a:rPr>
              <a:t>thì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số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lượng</a:t>
            </a:r>
            <a:r>
              <a:rPr lang="en-US" dirty="0">
                <a:sym typeface="Wingdings" panose="05000000000000000000" pitchFamily="2" charset="2"/>
              </a:rPr>
              <a:t> parameter </a:t>
            </a:r>
            <a:r>
              <a:rPr lang="en-US" dirty="0" err="1">
                <a:sym typeface="Wingdings" panose="05000000000000000000" pitchFamily="2" charset="2"/>
              </a:rPr>
              <a:t>tăng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nhanh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Cần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một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pháp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tốt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hơn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703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xét</a:t>
            </a:r>
            <a:r>
              <a:rPr lang="en-US" dirty="0"/>
              <a:t>:</a:t>
            </a:r>
          </a:p>
          <a:p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pixel ở </a:t>
            </a:r>
            <a:r>
              <a:rPr lang="en-US" dirty="0" err="1"/>
              <a:t>cạnh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thường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pixel ở </a:t>
            </a:r>
            <a:r>
              <a:rPr lang="en-US" dirty="0" err="1"/>
              <a:t>xa</a:t>
            </a:r>
            <a:r>
              <a:rPr lang="en-US" dirty="0"/>
              <a:t>.</a:t>
            </a:r>
          </a:p>
          <a:p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convolution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chỉ</a:t>
            </a:r>
            <a:r>
              <a:rPr lang="en-US" dirty="0"/>
              <a:t> 1 kernel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bức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hay </a:t>
            </a:r>
            <a:r>
              <a:rPr lang="en-US" dirty="0" err="1"/>
              <a:t>các</a:t>
            </a:r>
            <a:r>
              <a:rPr lang="en-US" dirty="0"/>
              <a:t> pixel </a:t>
            </a:r>
            <a:r>
              <a:rPr lang="en-US" dirty="0" err="1"/>
              <a:t>ảnh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.</a:t>
            </a:r>
          </a:p>
          <a:p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Áp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dụng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phép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tính</a:t>
            </a:r>
            <a:r>
              <a:rPr lang="en-US" dirty="0">
                <a:sym typeface="Wingdings" panose="05000000000000000000" pitchFamily="2" charset="2"/>
              </a:rPr>
              <a:t> convolution </a:t>
            </a:r>
            <a:r>
              <a:rPr lang="en-US" dirty="0" err="1">
                <a:sym typeface="Wingdings" panose="05000000000000000000" pitchFamily="2" charset="2"/>
              </a:rPr>
              <a:t>vào</a:t>
            </a:r>
            <a:r>
              <a:rPr lang="en-US" dirty="0">
                <a:sym typeface="Wingdings" panose="05000000000000000000" pitchFamily="2" charset="2"/>
              </a:rPr>
              <a:t> layer </a:t>
            </a:r>
            <a:r>
              <a:rPr lang="en-US" dirty="0" err="1">
                <a:sym typeface="Wingdings" panose="05000000000000000000" pitchFamily="2" charset="2"/>
              </a:rPr>
              <a:t>trong</a:t>
            </a:r>
            <a:r>
              <a:rPr lang="en-US" dirty="0">
                <a:sym typeface="Wingdings" panose="05000000000000000000" pitchFamily="2" charset="2"/>
              </a:rPr>
              <a:t> neural network ta </a:t>
            </a:r>
            <a:r>
              <a:rPr lang="en-US" dirty="0" err="1">
                <a:sym typeface="Wingdings" panose="05000000000000000000" pitchFamily="2" charset="2"/>
              </a:rPr>
              <a:t>có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thể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giải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quyết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vấn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đề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lượng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lớn</a:t>
            </a:r>
            <a:r>
              <a:rPr lang="en-US" dirty="0">
                <a:sym typeface="Wingdings" panose="05000000000000000000" pitchFamily="2" charset="2"/>
              </a:rPr>
              <a:t> parameter </a:t>
            </a:r>
            <a:r>
              <a:rPr lang="en-US" dirty="0" err="1">
                <a:sym typeface="Wingdings" panose="05000000000000000000" pitchFamily="2" charset="2"/>
              </a:rPr>
              <a:t>mà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vẫn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lấy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được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các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đặc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trưng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của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ảnh</a:t>
            </a:r>
            <a:r>
              <a:rPr lang="en-US" dirty="0">
                <a:sym typeface="Wingdings" panose="05000000000000000000" pitchFamily="2" charset="2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60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23114"/>
            <a:ext cx="8239124" cy="1005840"/>
          </a:xfrm>
        </p:spPr>
        <p:txBody>
          <a:bodyPr>
            <a:normAutofit/>
          </a:bodyPr>
          <a:lstStyle/>
          <a:p>
            <a:r>
              <a:rPr lang="en-US" dirty="0"/>
              <a:t>1. Convolutional layer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7159"/>
            <a:ext cx="5145314" cy="5303520"/>
          </a:xfrm>
        </p:spPr>
        <p:txBody>
          <a:bodyPr/>
          <a:lstStyle/>
          <a:p>
            <a:pPr marL="0" indent="0" algn="just">
              <a:buNone/>
            </a:pPr>
            <a:r>
              <a:rPr lang="en-US" b="1" dirty="0"/>
              <a:t>Convolutional layer </a:t>
            </a:r>
            <a:r>
              <a:rPr lang="en-US" b="1" dirty="0" err="1"/>
              <a:t>đầu</a:t>
            </a:r>
            <a:r>
              <a:rPr lang="en-US" b="1" dirty="0"/>
              <a:t> </a:t>
            </a:r>
            <a:r>
              <a:rPr lang="en-US" b="1" dirty="0" err="1"/>
              <a:t>tiên</a:t>
            </a:r>
            <a:endParaRPr lang="en-US" b="1" dirty="0"/>
          </a:p>
          <a:p>
            <a:pPr algn="just"/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3 </a:t>
            </a:r>
            <a:r>
              <a:rPr lang="en-US" dirty="0" err="1"/>
              <a:t>kênh</a:t>
            </a:r>
            <a:r>
              <a:rPr lang="en-US" dirty="0"/>
              <a:t> </a:t>
            </a:r>
            <a:r>
              <a:rPr lang="en-US" dirty="0" err="1"/>
              <a:t>màu</a:t>
            </a:r>
            <a:r>
              <a:rPr lang="en-US" dirty="0"/>
              <a:t> red, green, blue </a:t>
            </a:r>
            <a:r>
              <a:rPr lang="en-US" dirty="0" err="1"/>
              <a:t>nên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diễn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tensor 3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định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nghĩa</a:t>
            </a:r>
            <a:r>
              <a:rPr lang="en-US" dirty="0">
                <a:sym typeface="Wingdings" panose="05000000000000000000" pitchFamily="2" charset="2"/>
              </a:rPr>
              <a:t> kernel </a:t>
            </a:r>
            <a:r>
              <a:rPr lang="en-US" dirty="0" err="1">
                <a:sym typeface="Wingdings" panose="05000000000000000000" pitchFamily="2" charset="2"/>
              </a:rPr>
              <a:t>là</a:t>
            </a:r>
            <a:r>
              <a:rPr lang="en-US" dirty="0">
                <a:sym typeface="Wingdings" panose="05000000000000000000" pitchFamily="2" charset="2"/>
              </a:rPr>
              <a:t> 1 tensor 3 </a:t>
            </a:r>
            <a:r>
              <a:rPr lang="en-US" dirty="0" err="1">
                <a:sym typeface="Wingdings" panose="05000000000000000000" pitchFamily="2" charset="2"/>
              </a:rPr>
              <a:t>chiều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kích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thước</a:t>
            </a:r>
            <a:r>
              <a:rPr lang="en-US" dirty="0">
                <a:sym typeface="Wingdings" panose="05000000000000000000" pitchFamily="2" charset="2"/>
              </a:rPr>
              <a:t> k*k*3.</a:t>
            </a:r>
          </a:p>
          <a:p>
            <a:pPr algn="just"/>
            <a:r>
              <a:rPr lang="en-US" dirty="0" err="1">
                <a:sym typeface="Wingdings" panose="05000000000000000000" pitchFamily="2" charset="2"/>
              </a:rPr>
              <a:t>Thực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hiện</a:t>
            </a:r>
            <a:r>
              <a:rPr lang="en-US" dirty="0">
                <a:sym typeface="Wingdings" panose="05000000000000000000" pitchFamily="2" charset="2"/>
              </a:rPr>
              <a:t> di </a:t>
            </a:r>
            <a:r>
              <a:rPr lang="en-US" dirty="0" err="1">
                <a:sym typeface="Wingdings" panose="05000000000000000000" pitchFamily="2" charset="2"/>
              </a:rPr>
              <a:t>chuyển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khối</a:t>
            </a:r>
            <a:r>
              <a:rPr lang="en-US" dirty="0">
                <a:sym typeface="Wingdings" panose="05000000000000000000" pitchFamily="2" charset="2"/>
              </a:rPr>
              <a:t> kernel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1" y="1057159"/>
            <a:ext cx="3241216" cy="45893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947305" y="5869044"/>
            <a:ext cx="2929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>
                <a:latin typeface="VnNimbusRomanNo9L"/>
              </a:rPr>
              <a:t>Phép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tính</a:t>
            </a:r>
            <a:r>
              <a:rPr lang="en-US" dirty="0">
                <a:latin typeface="VnNimbusRomanNo9L"/>
              </a:rPr>
              <a:t> convolution </a:t>
            </a:r>
            <a:r>
              <a:rPr lang="en-US" dirty="0" err="1">
                <a:latin typeface="VnNimbusRomanNo9L"/>
              </a:rPr>
              <a:t>trên</a:t>
            </a:r>
            <a:r>
              <a:rPr lang="en-US" dirty="0">
                <a:latin typeface="VnNimbusRomanNo9L"/>
              </a:rPr>
              <a:t> </a:t>
            </a:r>
          </a:p>
          <a:p>
            <a:pPr algn="ctr"/>
            <a:r>
              <a:rPr lang="en-US" dirty="0" err="1">
                <a:latin typeface="VnNimbusRomanNo9L"/>
              </a:rPr>
              <a:t>ảnh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màu</a:t>
            </a:r>
            <a:r>
              <a:rPr lang="en-US" dirty="0">
                <a:latin typeface="VnNimbusRomanNo9L"/>
              </a:rPr>
              <a:t> </a:t>
            </a:r>
            <a:r>
              <a:rPr lang="en-US" dirty="0" err="1">
                <a:latin typeface="VnNimbusRomanNo9L"/>
              </a:rPr>
              <a:t>với</a:t>
            </a:r>
            <a:r>
              <a:rPr lang="en-US" dirty="0">
                <a:latin typeface="VnNimbusRomanNo9L"/>
              </a:rPr>
              <a:t> k=3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57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214930" cy="61805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2142" y="6180508"/>
            <a:ext cx="6297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Tensor X, W 3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3 ma </a:t>
            </a:r>
            <a:r>
              <a:rPr lang="en-US" dirty="0" err="1"/>
              <a:t>trận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790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59958</TotalTime>
  <Words>2016</Words>
  <Application>Microsoft Office PowerPoint</Application>
  <PresentationFormat>On-screen Show (4:3)</PresentationFormat>
  <Paragraphs>213</Paragraphs>
  <Slides>52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Arial-BoldMT</vt:lpstr>
      <vt:lpstr>ArialMT</vt:lpstr>
      <vt:lpstr>Calibri</vt:lpstr>
      <vt:lpstr>VnNimbusRomanNo9L</vt:lpstr>
      <vt:lpstr>Wingdings</vt:lpstr>
      <vt:lpstr>Office Theme</vt:lpstr>
      <vt:lpstr>Equation</vt:lpstr>
      <vt:lpstr> MẠNG NƠ RON TÍCH CHẬP CONVOLUTIONAL NEURAL NETWORK</vt:lpstr>
      <vt:lpstr>1. Convolutional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 Convolutional layer</vt:lpstr>
      <vt:lpstr>PowerPoint Presentation</vt:lpstr>
      <vt:lpstr>PowerPoint Presentation</vt:lpstr>
      <vt:lpstr>1. Convolutional layer</vt:lpstr>
      <vt:lpstr>Padding</vt:lpstr>
      <vt:lpstr>Stride</vt:lpstr>
      <vt:lpstr>Stride</vt:lpstr>
      <vt:lpstr>Stride</vt:lpstr>
      <vt:lpstr>PowerPoint Presentation</vt:lpstr>
      <vt:lpstr>Convolutional layer tổng quát</vt:lpstr>
      <vt:lpstr>Convolutional layer tổng quát</vt:lpstr>
      <vt:lpstr>2. Pooling layer</vt:lpstr>
      <vt:lpstr>PowerPoint Presentation</vt:lpstr>
      <vt:lpstr>PowerPoint Presentation</vt:lpstr>
      <vt:lpstr>3. Fully connected layer</vt:lpstr>
      <vt:lpstr>4. Một số mạng nơ ron tích chập</vt:lpstr>
      <vt:lpstr>4.2 AlexNet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4.3 ZF Net</vt:lpstr>
      <vt:lpstr>PowerPoint Presentation</vt:lpstr>
      <vt:lpstr>PowerPoint Presentation</vt:lpstr>
      <vt:lpstr>4. 4 VGG Net</vt:lpstr>
      <vt:lpstr>PowerPoint Presentation</vt:lpstr>
      <vt:lpstr>PowerPoint Presentation</vt:lpstr>
      <vt:lpstr>4.5 GoogLeNet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4.6 ResNet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4.7 Các mạng khác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Earnest, Amanda</dc:creator>
  <cp:lastModifiedBy>Administrator</cp:lastModifiedBy>
  <cp:revision>2337</cp:revision>
  <dcterms:created xsi:type="dcterms:W3CDTF">2012-06-28T21:20:35Z</dcterms:created>
  <dcterms:modified xsi:type="dcterms:W3CDTF">2024-08-07T07:37:30Z</dcterms:modified>
</cp:coreProperties>
</file>